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2136" y="-640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3189">
              <a:lnSpc>
                <a:spcPct val="100000"/>
              </a:lnSpc>
              <a:spcBef>
                <a:spcPts val="395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98830"/>
            <a:ext cx="7537450" cy="40935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747517"/>
            <a:ext cx="7560310" cy="127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6200" y="2885820"/>
            <a:ext cx="7324725" cy="3676650"/>
          </a:xfrm>
          <a:custGeom>
            <a:avLst/>
            <a:gdLst/>
            <a:ahLst/>
            <a:cxnLst/>
            <a:rect l="l" t="t" r="r" b="b"/>
            <a:pathLst>
              <a:path w="7324725" h="3676650">
                <a:moveTo>
                  <a:pt x="0" y="3676650"/>
                </a:moveTo>
                <a:lnTo>
                  <a:pt x="7324725" y="3676650"/>
                </a:lnTo>
                <a:lnTo>
                  <a:pt x="7324725" y="0"/>
                </a:lnTo>
                <a:lnTo>
                  <a:pt x="0" y="0"/>
                </a:lnTo>
                <a:lnTo>
                  <a:pt x="0" y="367665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3189">
              <a:lnSpc>
                <a:spcPct val="100000"/>
              </a:lnSpc>
              <a:spcBef>
                <a:spcPts val="395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3189">
              <a:lnSpc>
                <a:spcPct val="100000"/>
              </a:lnSpc>
              <a:spcBef>
                <a:spcPts val="395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3189">
              <a:lnSpc>
                <a:spcPct val="100000"/>
              </a:lnSpc>
              <a:spcBef>
                <a:spcPts val="395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3189">
              <a:lnSpc>
                <a:spcPct val="100000"/>
              </a:lnSpc>
              <a:spcBef>
                <a:spcPts val="395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040" y="2926206"/>
            <a:ext cx="6328409" cy="2252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4040" y="2926206"/>
            <a:ext cx="6328409" cy="2252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69252" y="9587300"/>
            <a:ext cx="221615" cy="248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3189">
              <a:lnSpc>
                <a:spcPct val="100000"/>
              </a:lnSpc>
              <a:spcBef>
                <a:spcPts val="395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ts val="5880"/>
              </a:lnSpc>
              <a:spcBef>
                <a:spcPts val="195"/>
              </a:spcBef>
            </a:pPr>
            <a:r>
              <a:rPr spc="-360" dirty="0"/>
              <a:t>GUIDE</a:t>
            </a:r>
            <a:r>
              <a:rPr b="0" spc="155" dirty="0">
                <a:latin typeface="Times New Roman"/>
                <a:cs typeface="Times New Roman"/>
              </a:rPr>
              <a:t> </a:t>
            </a:r>
            <a:r>
              <a:rPr spc="-509" dirty="0"/>
              <a:t>ADMINISTRATIF</a:t>
            </a:r>
            <a:r>
              <a:rPr b="0" spc="-509" dirty="0">
                <a:latin typeface="Times New Roman"/>
                <a:cs typeface="Times New Roman"/>
              </a:rPr>
              <a:t> </a:t>
            </a:r>
            <a:r>
              <a:rPr spc="-455" dirty="0"/>
              <a:t>DES</a:t>
            </a:r>
            <a:r>
              <a:rPr b="0" spc="145" dirty="0">
                <a:latin typeface="Times New Roman"/>
                <a:cs typeface="Times New Roman"/>
              </a:rPr>
              <a:t> </a:t>
            </a:r>
            <a:r>
              <a:rPr spc="-484" dirty="0"/>
              <a:t>AFFILIATIONS</a:t>
            </a:r>
          </a:p>
          <a:p>
            <a:pPr marL="171450" algn="ctr">
              <a:lnSpc>
                <a:spcPts val="5675"/>
              </a:lnSpc>
            </a:pPr>
            <a:r>
              <a:rPr spc="-490" dirty="0"/>
              <a:t>&amp;</a:t>
            </a:r>
            <a:r>
              <a:rPr b="0" spc="140" dirty="0">
                <a:latin typeface="Times New Roman"/>
                <a:cs typeface="Times New Roman"/>
              </a:rPr>
              <a:t> </a:t>
            </a:r>
            <a:r>
              <a:rPr spc="-290" dirty="0"/>
              <a:t>LICENCES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94330" y="5454776"/>
            <a:ext cx="2687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114" dirty="0">
                <a:solidFill>
                  <a:srgbClr val="009F9D"/>
                </a:solidFill>
                <a:latin typeface="Verdana"/>
                <a:cs typeface="Verdana"/>
              </a:rPr>
              <a:t>Saison</a:t>
            </a:r>
            <a:r>
              <a:rPr sz="2400" spc="-5" dirty="0">
                <a:solidFill>
                  <a:srgbClr val="009F9D"/>
                </a:solidFill>
                <a:latin typeface="Times New Roman"/>
                <a:cs typeface="Times New Roman"/>
              </a:rPr>
              <a:t> </a:t>
            </a:r>
            <a:r>
              <a:rPr sz="2400" i="1" spc="-200" dirty="0">
                <a:solidFill>
                  <a:srgbClr val="009F9D"/>
                </a:solidFill>
                <a:latin typeface="Verdana"/>
                <a:cs typeface="Verdana"/>
              </a:rPr>
              <a:t>2026</a:t>
            </a:r>
            <a:r>
              <a:rPr sz="2400" spc="50" dirty="0">
                <a:solidFill>
                  <a:srgbClr val="009F9D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09F9D"/>
                </a:solidFill>
                <a:latin typeface="Verdana"/>
                <a:cs typeface="Verdana"/>
              </a:rPr>
              <a:t>/</a:t>
            </a:r>
            <a:r>
              <a:rPr sz="2400" spc="10" dirty="0">
                <a:solidFill>
                  <a:srgbClr val="009F9D"/>
                </a:solidFill>
                <a:latin typeface="Times New Roman"/>
                <a:cs typeface="Times New Roman"/>
              </a:rPr>
              <a:t> </a:t>
            </a:r>
            <a:r>
              <a:rPr sz="2400" i="1" spc="-165" dirty="0">
                <a:solidFill>
                  <a:srgbClr val="009F9D"/>
                </a:solidFill>
                <a:latin typeface="Verdana"/>
                <a:cs typeface="Verdana"/>
              </a:rPr>
              <a:t>2027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03E47DA-3791-DABE-FB4E-9FD85ABF3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6" b="23796"/>
          <a:stretch>
            <a:fillRect/>
          </a:stretch>
        </p:blipFill>
        <p:spPr>
          <a:xfrm>
            <a:off x="1975040" y="469900"/>
            <a:ext cx="2907920" cy="16542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1" y="1622801"/>
            <a:ext cx="6324600" cy="178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sng" spc="-8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POUR</a:t>
            </a:r>
            <a:r>
              <a:rPr sz="1200" u="sng" spc="4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13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TOUT</a:t>
            </a:r>
            <a:r>
              <a:rPr sz="1200" u="sng" spc="4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10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PRATIQUANT</a:t>
            </a:r>
            <a:r>
              <a:rPr sz="1200" u="sng" spc="4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110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ADULTE</a:t>
            </a:r>
            <a:r>
              <a:rPr sz="1200" u="sng" spc="4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17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–</a:t>
            </a:r>
            <a:r>
              <a:rPr sz="1200" b="1" u="sng" spc="-10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 </a:t>
            </a:r>
            <a:r>
              <a:rPr sz="1200" b="1" u="sng" spc="-8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JEUNE</a:t>
            </a:r>
            <a:r>
              <a:rPr sz="1200" u="sng" spc="45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-</a:t>
            </a:r>
            <a:r>
              <a:rPr sz="1200" u="sng" spc="50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80" dirty="0">
                <a:solidFill>
                  <a:srgbClr val="009F9D"/>
                </a:solidFill>
                <a:uFill>
                  <a:solidFill>
                    <a:srgbClr val="009F9D"/>
                  </a:solidFill>
                </a:uFill>
                <a:latin typeface="Tahoma"/>
                <a:cs typeface="Tahoma"/>
              </a:rPr>
              <a:t>ENFANT</a:t>
            </a:r>
            <a:r>
              <a:rPr sz="1200" spc="45" dirty="0">
                <a:solidFill>
                  <a:srgbClr val="009F9D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009F9D"/>
                </a:solidFill>
                <a:latin typeface="Verdana"/>
                <a:cs typeface="Verdana"/>
              </a:rPr>
              <a:t>: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1100" dirty="0">
                <a:latin typeface="Verdana"/>
                <a:cs typeface="Verdana"/>
              </a:rPr>
              <a:t>Le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licencié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peut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Verdana"/>
                <a:cs typeface="Verdana"/>
              </a:rPr>
              <a:t>fournir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Verdana"/>
                <a:cs typeface="Verdana"/>
              </a:rPr>
              <a:t>: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1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sz="1100" spc="-10" dirty="0">
                <a:latin typeface="Verdana"/>
                <a:cs typeface="Verdana"/>
              </a:rPr>
              <a:t>Un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certificat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médical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moins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d’un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an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Font typeface="Verdana"/>
              <a:buChar char="-"/>
            </a:pPr>
            <a:endParaRPr sz="1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100" spc="-25" dirty="0">
                <a:latin typeface="Verdana"/>
                <a:cs typeface="Verdana"/>
              </a:rPr>
              <a:t>Ou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100">
              <a:latin typeface="Verdana"/>
              <a:cs typeface="Verdana"/>
            </a:endParaRPr>
          </a:p>
          <a:p>
            <a:pPr marL="240665" marR="5080" indent="-228600">
              <a:lnSpc>
                <a:spcPct val="102699"/>
              </a:lnSpc>
              <a:buChar char="-"/>
              <a:tabLst>
                <a:tab pos="240665" algn="l"/>
              </a:tabLst>
            </a:pPr>
            <a:r>
              <a:rPr sz="1100" dirty="0">
                <a:latin typeface="Verdana"/>
                <a:cs typeface="Verdana"/>
              </a:rPr>
              <a:t>Cocher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la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case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spc="-254" dirty="0">
                <a:latin typeface="Verdana"/>
                <a:cs typeface="Verdana"/>
              </a:rPr>
              <a:t>«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j’ai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rempli</a:t>
            </a:r>
            <a:r>
              <a:rPr sz="1100" spc="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un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questionnaire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santé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j’atteste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avoir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répondu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par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la </a:t>
            </a:r>
            <a:r>
              <a:rPr sz="1100" dirty="0">
                <a:latin typeface="Verdana"/>
                <a:cs typeface="Verdana"/>
              </a:rPr>
              <a:t>négative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Verdana"/>
                <a:cs typeface="Verdana"/>
              </a:rPr>
              <a:t>toutes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Verdana"/>
                <a:cs typeface="Verdana"/>
              </a:rPr>
              <a:t>les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Verdana"/>
                <a:cs typeface="Verdana"/>
              </a:rPr>
              <a:t>questions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du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questionnaire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santé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926" y="7707243"/>
            <a:ext cx="6327775" cy="157797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10160" algn="just">
              <a:lnSpc>
                <a:spcPct val="103000"/>
              </a:lnSpc>
              <a:spcBef>
                <a:spcPts val="65"/>
              </a:spcBef>
            </a:pPr>
            <a:r>
              <a:rPr sz="1100" b="1" dirty="0">
                <a:latin typeface="Tahoma"/>
                <a:cs typeface="Tahoma"/>
              </a:rPr>
              <a:t>La</a:t>
            </a:r>
            <a:r>
              <a:rPr sz="1100" b="1" spc="15" dirty="0">
                <a:latin typeface="Tahoma"/>
                <a:cs typeface="Tahoma"/>
              </a:rPr>
              <a:t> </a:t>
            </a:r>
            <a:r>
              <a:rPr sz="1100" b="1" spc="-30" dirty="0">
                <a:latin typeface="Tahoma"/>
                <a:cs typeface="Tahoma"/>
              </a:rPr>
              <a:t>présentation</a:t>
            </a:r>
            <a:r>
              <a:rPr sz="1100" b="1" spc="15" dirty="0">
                <a:latin typeface="Tahoma"/>
                <a:cs typeface="Tahoma"/>
              </a:rPr>
              <a:t> </a:t>
            </a:r>
            <a:r>
              <a:rPr sz="1100" b="1" dirty="0">
                <a:latin typeface="Tahoma"/>
                <a:cs typeface="Tahoma"/>
              </a:rPr>
              <a:t>d’un</a:t>
            </a:r>
            <a:r>
              <a:rPr sz="1100" b="1" spc="10" dirty="0">
                <a:latin typeface="Tahoma"/>
                <a:cs typeface="Tahoma"/>
              </a:rPr>
              <a:t> </a:t>
            </a:r>
            <a:r>
              <a:rPr sz="1100" b="1" spc="-25" dirty="0">
                <a:latin typeface="Tahoma"/>
                <a:cs typeface="Tahoma"/>
              </a:rPr>
              <a:t>certificat</a:t>
            </a:r>
            <a:r>
              <a:rPr sz="1100" b="1" spc="20" dirty="0">
                <a:latin typeface="Tahoma"/>
                <a:cs typeface="Tahoma"/>
              </a:rPr>
              <a:t> </a:t>
            </a:r>
            <a:r>
              <a:rPr sz="1100" b="1" dirty="0">
                <a:latin typeface="Tahoma"/>
                <a:cs typeface="Tahoma"/>
              </a:rPr>
              <a:t>médical</a:t>
            </a:r>
            <a:r>
              <a:rPr sz="1100" b="1" spc="25" dirty="0">
                <a:latin typeface="Tahoma"/>
                <a:cs typeface="Tahoma"/>
              </a:rPr>
              <a:t> </a:t>
            </a:r>
            <a:r>
              <a:rPr sz="1100" b="1" dirty="0">
                <a:latin typeface="Tahoma"/>
                <a:cs typeface="Tahoma"/>
              </a:rPr>
              <a:t>de</a:t>
            </a:r>
            <a:r>
              <a:rPr sz="1100" b="1" spc="25" dirty="0">
                <a:latin typeface="Tahoma"/>
                <a:cs typeface="Tahoma"/>
              </a:rPr>
              <a:t> </a:t>
            </a:r>
            <a:r>
              <a:rPr sz="1100" b="1" dirty="0">
                <a:latin typeface="Tahoma"/>
                <a:cs typeface="Tahoma"/>
              </a:rPr>
              <a:t>non</a:t>
            </a:r>
            <a:r>
              <a:rPr sz="1100" b="1" spc="25" dirty="0">
                <a:latin typeface="Tahoma"/>
                <a:cs typeface="Tahoma"/>
              </a:rPr>
              <a:t> </a:t>
            </a:r>
            <a:r>
              <a:rPr sz="1100" b="1" spc="-15" dirty="0">
                <a:latin typeface="Tahoma"/>
                <a:cs typeface="Tahoma"/>
              </a:rPr>
              <a:t>contre-</a:t>
            </a:r>
            <a:r>
              <a:rPr sz="1100" b="1" spc="-10" dirty="0">
                <a:latin typeface="Tahoma"/>
                <a:cs typeface="Tahoma"/>
              </a:rPr>
              <a:t>indication</a:t>
            </a:r>
            <a:r>
              <a:rPr sz="1100" b="1" spc="15" dirty="0">
                <a:latin typeface="Tahoma"/>
                <a:cs typeface="Tahoma"/>
              </a:rPr>
              <a:t> </a:t>
            </a:r>
            <a:r>
              <a:rPr sz="1100" b="1" spc="65" dirty="0">
                <a:latin typeface="Tahoma"/>
                <a:cs typeface="Tahoma"/>
              </a:rPr>
              <a:t>à</a:t>
            </a:r>
            <a:r>
              <a:rPr sz="1100" b="1" spc="15" dirty="0">
                <a:latin typeface="Tahoma"/>
                <a:cs typeface="Tahoma"/>
              </a:rPr>
              <a:t> </a:t>
            </a:r>
            <a:r>
              <a:rPr sz="1100" b="1" dirty="0">
                <a:latin typeface="Tahoma"/>
                <a:cs typeface="Tahoma"/>
              </a:rPr>
              <a:t>la</a:t>
            </a:r>
            <a:r>
              <a:rPr sz="1100" b="1" spc="30" dirty="0">
                <a:latin typeface="Tahoma"/>
                <a:cs typeface="Tahoma"/>
              </a:rPr>
              <a:t> </a:t>
            </a:r>
            <a:r>
              <a:rPr sz="1100" b="1" spc="-10" dirty="0">
                <a:latin typeface="Tahoma"/>
                <a:cs typeface="Tahoma"/>
              </a:rPr>
              <a:t>pratique</a:t>
            </a:r>
            <a:r>
              <a:rPr sz="1100" b="1" spc="30" dirty="0">
                <a:latin typeface="Tahoma"/>
                <a:cs typeface="Tahoma"/>
              </a:rPr>
              <a:t> </a:t>
            </a:r>
            <a:r>
              <a:rPr sz="1100" b="1" spc="-30" dirty="0">
                <a:latin typeface="Tahoma"/>
                <a:cs typeface="Tahoma"/>
              </a:rPr>
              <a:t>sportive</a:t>
            </a:r>
            <a:r>
              <a:rPr sz="1100" b="1" spc="25" dirty="0">
                <a:latin typeface="Tahoma"/>
                <a:cs typeface="Tahoma"/>
              </a:rPr>
              <a:t> </a:t>
            </a:r>
            <a:r>
              <a:rPr sz="1100" b="1" spc="-10" dirty="0">
                <a:latin typeface="Tahoma"/>
                <a:cs typeface="Tahoma"/>
              </a:rPr>
              <a:t>n’est </a:t>
            </a:r>
            <a:r>
              <a:rPr sz="1100" b="1" spc="-25" dirty="0">
                <a:latin typeface="Tahoma"/>
                <a:cs typeface="Tahoma"/>
              </a:rPr>
              <a:t>plus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Tahoma"/>
                <a:cs typeface="Tahoma"/>
              </a:rPr>
              <a:t>obligatoire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Tahoma"/>
                <a:cs typeface="Tahoma"/>
              </a:rPr>
              <a:t>sauf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ahoma"/>
                <a:cs typeface="Tahoma"/>
              </a:rPr>
              <a:t>pour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ahoma"/>
                <a:cs typeface="Tahoma"/>
              </a:rPr>
              <a:t>les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Tahoma"/>
                <a:cs typeface="Tahoma"/>
              </a:rPr>
              <a:t>disciplines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ahoma"/>
                <a:cs typeface="Tahoma"/>
              </a:rPr>
              <a:t>citées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ahoma"/>
                <a:cs typeface="Tahoma"/>
              </a:rPr>
              <a:t>ci-</a:t>
            </a:r>
            <a:r>
              <a:rPr sz="1100" b="1" spc="-20" dirty="0">
                <a:latin typeface="Tahoma"/>
                <a:cs typeface="Tahoma"/>
              </a:rPr>
              <a:t>dessous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Tahoma"/>
                <a:cs typeface="Tahoma"/>
              </a:rPr>
              <a:t>:</a:t>
            </a: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00">
              <a:latin typeface="Tahoma"/>
              <a:cs typeface="Tahoma"/>
            </a:endParaRPr>
          </a:p>
          <a:p>
            <a:pPr marL="12700" marR="5080" algn="just">
              <a:lnSpc>
                <a:spcPct val="101800"/>
              </a:lnSpc>
            </a:pPr>
            <a:r>
              <a:rPr sz="1100" spc="-140" dirty="0">
                <a:latin typeface="Verdana"/>
                <a:cs typeface="Verdana"/>
              </a:rPr>
              <a:t>1°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les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disciplines </a:t>
            </a:r>
            <a:r>
              <a:rPr sz="1100" spc="-50" dirty="0">
                <a:latin typeface="Verdana"/>
                <a:cs typeface="Verdana"/>
              </a:rPr>
              <a:t>sportives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comportant </a:t>
            </a:r>
            <a:r>
              <a:rPr sz="1100" spc="-45" dirty="0">
                <a:latin typeface="Verdana"/>
                <a:cs typeface="Verdana"/>
              </a:rPr>
              <a:t>l’utilisation </a:t>
            </a:r>
            <a:r>
              <a:rPr sz="1100" dirty="0">
                <a:latin typeface="Verdana"/>
                <a:cs typeface="Verdana"/>
              </a:rPr>
              <a:t>d’armes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feu ou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air </a:t>
            </a:r>
            <a:r>
              <a:rPr sz="1100" dirty="0">
                <a:latin typeface="Verdana"/>
                <a:cs typeface="Verdana"/>
              </a:rPr>
              <a:t>comprimé </a:t>
            </a:r>
            <a:r>
              <a:rPr sz="1100" spc="-105" dirty="0">
                <a:latin typeface="Verdana"/>
                <a:cs typeface="Verdana"/>
              </a:rPr>
              <a:t>(tir,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ball-</a:t>
            </a:r>
            <a:r>
              <a:rPr sz="1100" spc="-25" dirty="0">
                <a:latin typeface="Verdana"/>
                <a:cs typeface="Verdana"/>
              </a:rPr>
              <a:t>trap,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biathlon)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Verdana"/>
              <a:cs typeface="Verdana"/>
            </a:endParaRPr>
          </a:p>
          <a:p>
            <a:pPr marL="12700" marR="6350" algn="just">
              <a:lnSpc>
                <a:spcPct val="102299"/>
              </a:lnSpc>
            </a:pPr>
            <a:r>
              <a:rPr sz="1100" spc="-30" dirty="0">
                <a:latin typeface="Verdana"/>
                <a:cs typeface="Verdana"/>
              </a:rPr>
              <a:t>2°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les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disciplines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sportives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pratiquées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en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compétition,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comportant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l’utilisation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véhicules </a:t>
            </a:r>
            <a:r>
              <a:rPr sz="1100" spc="-80" dirty="0">
                <a:latin typeface="Verdana"/>
                <a:cs typeface="Verdana"/>
              </a:rPr>
              <a:t>terrestres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à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moteur,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spc="75" dirty="0">
                <a:latin typeface="Verdana"/>
                <a:cs typeface="Verdana"/>
              </a:rPr>
              <a:t>à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l’exception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du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modélisme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automobile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radioguidé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(sport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auto,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karting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et </a:t>
            </a:r>
            <a:r>
              <a:rPr sz="1100" spc="-10" dirty="0">
                <a:latin typeface="Verdana"/>
                <a:cs typeface="Verdana"/>
              </a:rPr>
              <a:t>motoyclisme).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20090" y="3138550"/>
            <a:ext cx="3630929" cy="4403090"/>
            <a:chOff x="720090" y="3138550"/>
            <a:chExt cx="3630929" cy="44030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090" y="3579875"/>
              <a:ext cx="3630929" cy="396151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37334" y="3138550"/>
              <a:ext cx="1466850" cy="3402329"/>
            </a:xfrm>
            <a:custGeom>
              <a:avLst/>
              <a:gdLst/>
              <a:ahLst/>
              <a:cxnLst/>
              <a:rect l="l" t="t" r="r" b="b"/>
              <a:pathLst>
                <a:path w="1466850" h="3402329">
                  <a:moveTo>
                    <a:pt x="0" y="3317240"/>
                  </a:moveTo>
                  <a:lnTo>
                    <a:pt x="5005" y="3402330"/>
                  </a:lnTo>
                  <a:lnTo>
                    <a:pt x="70043" y="3347212"/>
                  </a:lnTo>
                  <a:lnTo>
                    <a:pt x="66778" y="3345815"/>
                  </a:lnTo>
                  <a:lnTo>
                    <a:pt x="34394" y="3345815"/>
                  </a:lnTo>
                  <a:lnTo>
                    <a:pt x="25627" y="3342005"/>
                  </a:lnTo>
                  <a:lnTo>
                    <a:pt x="30624" y="3330344"/>
                  </a:lnTo>
                  <a:lnTo>
                    <a:pt x="0" y="3317240"/>
                  </a:lnTo>
                  <a:close/>
                </a:path>
                <a:path w="1466850" h="3402329">
                  <a:moveTo>
                    <a:pt x="30624" y="3330344"/>
                  </a:moveTo>
                  <a:lnTo>
                    <a:pt x="25627" y="3342005"/>
                  </a:lnTo>
                  <a:lnTo>
                    <a:pt x="34394" y="3345815"/>
                  </a:lnTo>
                  <a:lnTo>
                    <a:pt x="39412" y="3334105"/>
                  </a:lnTo>
                  <a:lnTo>
                    <a:pt x="30624" y="3330344"/>
                  </a:lnTo>
                  <a:close/>
                </a:path>
                <a:path w="1466850" h="3402329">
                  <a:moveTo>
                    <a:pt x="39412" y="3334105"/>
                  </a:moveTo>
                  <a:lnTo>
                    <a:pt x="34394" y="3345815"/>
                  </a:lnTo>
                  <a:lnTo>
                    <a:pt x="66778" y="3345815"/>
                  </a:lnTo>
                  <a:lnTo>
                    <a:pt x="39412" y="3334105"/>
                  </a:lnTo>
                  <a:close/>
                </a:path>
                <a:path w="1466850" h="3402329">
                  <a:moveTo>
                    <a:pt x="1458012" y="0"/>
                  </a:moveTo>
                  <a:lnTo>
                    <a:pt x="30624" y="3330344"/>
                  </a:lnTo>
                  <a:lnTo>
                    <a:pt x="39412" y="3334105"/>
                  </a:lnTo>
                  <a:lnTo>
                    <a:pt x="1466648" y="3683"/>
                  </a:lnTo>
                  <a:lnTo>
                    <a:pt x="14580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8640" y="1020063"/>
            <a:ext cx="6448425" cy="333375"/>
          </a:xfrm>
          <a:prstGeom prst="rect">
            <a:avLst/>
          </a:prstGeom>
          <a:solidFill>
            <a:srgbClr val="009F9D"/>
          </a:solidFill>
          <a:ln w="9525">
            <a:solidFill>
              <a:srgbClr val="009F9D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MEDICAL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013575" y="10181794"/>
            <a:ext cx="273685" cy="274320"/>
            <a:chOff x="7013575" y="10181794"/>
            <a:chExt cx="273685" cy="274320"/>
          </a:xfrm>
        </p:grpSpPr>
        <p:sp>
          <p:nvSpPr>
            <p:cNvPr id="9" name="object 9"/>
            <p:cNvSpPr/>
            <p:nvPr/>
          </p:nvSpPr>
          <p:spPr>
            <a:xfrm>
              <a:off x="7019925" y="10188144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556" y="0"/>
                  </a:moveTo>
                  <a:lnTo>
                    <a:pt x="79724" y="10269"/>
                  </a:lnTo>
                  <a:lnTo>
                    <a:pt x="38227" y="38274"/>
                  </a:lnTo>
                  <a:lnTo>
                    <a:pt x="10255" y="79810"/>
                  </a:lnTo>
                  <a:lnTo>
                    <a:pt x="0" y="130671"/>
                  </a:lnTo>
                  <a:lnTo>
                    <a:pt x="10255" y="181537"/>
                  </a:lnTo>
                  <a:lnTo>
                    <a:pt x="38227" y="223076"/>
                  </a:lnTo>
                  <a:lnTo>
                    <a:pt x="79724" y="251082"/>
                  </a:lnTo>
                  <a:lnTo>
                    <a:pt x="130556" y="261352"/>
                  </a:lnTo>
                  <a:lnTo>
                    <a:pt x="181314" y="251082"/>
                  </a:lnTo>
                  <a:lnTo>
                    <a:pt x="222773" y="223076"/>
                  </a:lnTo>
                  <a:lnTo>
                    <a:pt x="250731" y="181537"/>
                  </a:lnTo>
                  <a:lnTo>
                    <a:pt x="260985" y="130671"/>
                  </a:lnTo>
                  <a:lnTo>
                    <a:pt x="250731" y="79810"/>
                  </a:lnTo>
                  <a:lnTo>
                    <a:pt x="222773" y="38274"/>
                  </a:lnTo>
                  <a:lnTo>
                    <a:pt x="181314" y="10269"/>
                  </a:lnTo>
                  <a:lnTo>
                    <a:pt x="130556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19925" y="10188144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71"/>
                  </a:moveTo>
                  <a:lnTo>
                    <a:pt x="10255" y="79810"/>
                  </a:lnTo>
                  <a:lnTo>
                    <a:pt x="38227" y="38274"/>
                  </a:lnTo>
                  <a:lnTo>
                    <a:pt x="79724" y="10269"/>
                  </a:lnTo>
                  <a:lnTo>
                    <a:pt x="130556" y="0"/>
                  </a:lnTo>
                  <a:lnTo>
                    <a:pt x="181314" y="10269"/>
                  </a:lnTo>
                  <a:lnTo>
                    <a:pt x="222773" y="38274"/>
                  </a:lnTo>
                  <a:lnTo>
                    <a:pt x="250731" y="79810"/>
                  </a:lnTo>
                  <a:lnTo>
                    <a:pt x="260985" y="130671"/>
                  </a:lnTo>
                  <a:lnTo>
                    <a:pt x="250731" y="181537"/>
                  </a:lnTo>
                  <a:lnTo>
                    <a:pt x="222773" y="223076"/>
                  </a:lnTo>
                  <a:lnTo>
                    <a:pt x="181314" y="251082"/>
                  </a:lnTo>
                  <a:lnTo>
                    <a:pt x="130556" y="261352"/>
                  </a:lnTo>
                  <a:lnTo>
                    <a:pt x="79724" y="251082"/>
                  </a:lnTo>
                  <a:lnTo>
                    <a:pt x="38227" y="223076"/>
                  </a:lnTo>
                  <a:lnTo>
                    <a:pt x="10255" y="181537"/>
                  </a:lnTo>
                  <a:lnTo>
                    <a:pt x="0" y="130671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099807" y="10200253"/>
            <a:ext cx="11112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0" y="1745332"/>
            <a:ext cx="6327140" cy="3787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" algn="just">
              <a:lnSpc>
                <a:spcPct val="110500"/>
              </a:lnSpc>
              <a:spcBef>
                <a:spcPts val="105"/>
              </a:spcBef>
            </a:pPr>
            <a:r>
              <a:rPr sz="1100" dirty="0">
                <a:latin typeface="Verdana"/>
                <a:cs typeface="Verdana"/>
              </a:rPr>
              <a:t>Conformément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au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75" dirty="0">
                <a:latin typeface="Verdana"/>
                <a:cs typeface="Verdana"/>
              </a:rPr>
              <a:t>Code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du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Verdana"/>
                <a:cs typeface="Verdana"/>
              </a:rPr>
              <a:t>Sport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(Article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110" dirty="0">
                <a:latin typeface="Verdana"/>
                <a:cs typeface="Verdana"/>
              </a:rPr>
              <a:t>L321-</a:t>
            </a:r>
            <a:r>
              <a:rPr sz="1100" spc="-120" dirty="0">
                <a:latin typeface="Verdana"/>
                <a:cs typeface="Verdana"/>
              </a:rPr>
              <a:t>1),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l’UFOLEP,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en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tant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que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fédération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sportive, </a:t>
            </a:r>
            <a:r>
              <a:rPr sz="1100" spc="85" dirty="0">
                <a:latin typeface="Verdana"/>
                <a:cs typeface="Verdana"/>
              </a:rPr>
              <a:t>a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souscrit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un </a:t>
            </a:r>
            <a:r>
              <a:rPr sz="1100" spc="-10" dirty="0">
                <a:latin typeface="Verdana"/>
                <a:cs typeface="Verdana"/>
              </a:rPr>
              <a:t>contrat</a:t>
            </a:r>
            <a:r>
              <a:rPr sz="1100" spc="-8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Responsabilité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Civile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210" dirty="0">
                <a:latin typeface="Verdana"/>
                <a:cs typeface="Verdana"/>
              </a:rPr>
              <a:t>n°</a:t>
            </a:r>
            <a:r>
              <a:rPr sz="1100" spc="110" dirty="0">
                <a:latin typeface="Verdana"/>
                <a:cs typeface="Verdana"/>
              </a:rPr>
              <a:t> </a:t>
            </a:r>
            <a:r>
              <a:rPr sz="1100" spc="-114" dirty="0">
                <a:latin typeface="Verdana"/>
                <a:cs typeface="Verdana"/>
              </a:rPr>
              <a:t>11254801604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par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l’intermédiaire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Marsh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auprès d’AXA.</a:t>
            </a:r>
            <a:endParaRPr sz="11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935"/>
              </a:spcBef>
            </a:pPr>
            <a:r>
              <a:rPr sz="1100" b="1" spc="-20" dirty="0">
                <a:solidFill>
                  <a:srgbClr val="495E80"/>
                </a:solidFill>
                <a:latin typeface="Tahoma"/>
                <a:cs typeface="Tahoma"/>
              </a:rPr>
              <a:t>Article</a:t>
            </a:r>
            <a:r>
              <a:rPr sz="1100" spc="20" dirty="0">
                <a:solidFill>
                  <a:srgbClr val="495E80"/>
                </a:solidFill>
                <a:latin typeface="Times New Roman"/>
                <a:cs typeface="Times New Roman"/>
              </a:rPr>
              <a:t> </a:t>
            </a:r>
            <a:r>
              <a:rPr sz="1100" b="1" spc="-95" dirty="0">
                <a:solidFill>
                  <a:srgbClr val="495E80"/>
                </a:solidFill>
                <a:latin typeface="Tahoma"/>
                <a:cs typeface="Tahoma"/>
              </a:rPr>
              <a:t>L321-</a:t>
            </a:r>
            <a:r>
              <a:rPr sz="1100" b="1" spc="-50" dirty="0">
                <a:solidFill>
                  <a:srgbClr val="495E80"/>
                </a:solidFill>
                <a:latin typeface="Tahoma"/>
                <a:cs typeface="Tahoma"/>
              </a:rPr>
              <a:t>1</a:t>
            </a:r>
            <a:endParaRPr sz="11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25"/>
              </a:spcBef>
            </a:pPr>
            <a:r>
              <a:rPr sz="1100" spc="-20" dirty="0">
                <a:latin typeface="Verdana"/>
                <a:cs typeface="Verdana"/>
              </a:rPr>
              <a:t>Les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Verdana"/>
                <a:cs typeface="Verdana"/>
              </a:rPr>
              <a:t>associations,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les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sociétés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les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fédérations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Verdana"/>
                <a:cs typeface="Verdana"/>
              </a:rPr>
              <a:t>sportives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Verdana"/>
                <a:cs typeface="Verdana"/>
              </a:rPr>
              <a:t>souscrivent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pour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l'exercice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leur</a:t>
            </a:r>
            <a:endParaRPr sz="1100">
              <a:latin typeface="Verdana"/>
              <a:cs typeface="Verdana"/>
            </a:endParaRPr>
          </a:p>
          <a:p>
            <a:pPr marL="12700" marR="5080" algn="just">
              <a:lnSpc>
                <a:spcPct val="101800"/>
              </a:lnSpc>
              <a:spcBef>
                <a:spcPts val="10"/>
              </a:spcBef>
            </a:pPr>
            <a:r>
              <a:rPr sz="1100" dirty="0">
                <a:latin typeface="Verdana"/>
                <a:cs typeface="Verdana"/>
              </a:rPr>
              <a:t>activité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garanties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d'assurance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couvrant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leur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Verdana"/>
                <a:cs typeface="Verdana"/>
              </a:rPr>
              <a:t>responsabilité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civile,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celle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5" dirty="0">
                <a:latin typeface="Verdana"/>
                <a:cs typeface="Verdana"/>
              </a:rPr>
              <a:t>leurs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préposés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salariés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ou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bénévoles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celle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des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pratiquants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du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Verdana"/>
                <a:cs typeface="Verdana"/>
              </a:rPr>
              <a:t>sport.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Les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licenciés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les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pratiquants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sont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considérés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comme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des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80" dirty="0">
                <a:latin typeface="Verdana"/>
                <a:cs typeface="Verdana"/>
              </a:rPr>
              <a:t>tiers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entre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eux.</a:t>
            </a:r>
            <a:endParaRPr sz="11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650" baseline="2525" dirty="0">
                <a:latin typeface="Verdana"/>
                <a:cs typeface="Verdana"/>
              </a:rPr>
              <a:t>Ces</a:t>
            </a:r>
            <a:r>
              <a:rPr sz="1650" spc="7" baseline="2525" dirty="0">
                <a:latin typeface="Times New Roman"/>
                <a:cs typeface="Times New Roman"/>
              </a:rPr>
              <a:t> </a:t>
            </a:r>
            <a:r>
              <a:rPr sz="1650" spc="-30" baseline="2525" dirty="0">
                <a:latin typeface="Verdana"/>
                <a:cs typeface="Verdana"/>
              </a:rPr>
              <a:t>garanties</a:t>
            </a:r>
            <a:r>
              <a:rPr sz="1650" spc="15" baseline="2525" dirty="0">
                <a:latin typeface="Times New Roman"/>
                <a:cs typeface="Times New Roman"/>
              </a:rPr>
              <a:t> </a:t>
            </a:r>
            <a:r>
              <a:rPr sz="1650" baseline="2525" dirty="0">
                <a:latin typeface="Verdana"/>
                <a:cs typeface="Verdana"/>
              </a:rPr>
              <a:t>couvrent</a:t>
            </a:r>
            <a:r>
              <a:rPr sz="1650" spc="15" baseline="2525" dirty="0">
                <a:latin typeface="Times New Roman"/>
                <a:cs typeface="Times New Roman"/>
              </a:rPr>
              <a:t> </a:t>
            </a:r>
            <a:r>
              <a:rPr sz="1650" baseline="2525" dirty="0">
                <a:latin typeface="Verdana"/>
                <a:cs typeface="Verdana"/>
              </a:rPr>
              <a:t>également</a:t>
            </a:r>
            <a:r>
              <a:rPr sz="1650" spc="7" baseline="2525" dirty="0">
                <a:latin typeface="Times New Roman"/>
                <a:cs typeface="Times New Roman"/>
              </a:rPr>
              <a:t> </a:t>
            </a:r>
            <a:r>
              <a:rPr sz="1650" spc="-67" baseline="2525" dirty="0">
                <a:latin typeface="Verdana"/>
                <a:cs typeface="Verdana"/>
              </a:rPr>
              <a:t>les</a:t>
            </a:r>
            <a:r>
              <a:rPr sz="1650" spc="15" baseline="2525" dirty="0">
                <a:latin typeface="Times New Roman"/>
                <a:cs typeface="Times New Roman"/>
              </a:rPr>
              <a:t> </a:t>
            </a:r>
            <a:r>
              <a:rPr sz="1650" spc="-67" baseline="2525" dirty="0">
                <a:latin typeface="Verdana"/>
                <a:cs typeface="Verdana"/>
              </a:rPr>
              <a:t>arbitres</a:t>
            </a:r>
            <a:r>
              <a:rPr sz="1650" spc="22" baseline="2525" dirty="0">
                <a:latin typeface="Times New Roman"/>
                <a:cs typeface="Times New Roman"/>
              </a:rPr>
              <a:t> </a:t>
            </a:r>
            <a:r>
              <a:rPr sz="1650" baseline="2525" dirty="0">
                <a:latin typeface="Verdana"/>
                <a:cs typeface="Verdana"/>
              </a:rPr>
              <a:t>et</a:t>
            </a:r>
            <a:r>
              <a:rPr sz="1650" baseline="2525" dirty="0">
                <a:latin typeface="Times New Roman"/>
                <a:cs typeface="Times New Roman"/>
              </a:rPr>
              <a:t> </a:t>
            </a:r>
            <a:r>
              <a:rPr sz="1650" spc="-82" baseline="2525" dirty="0">
                <a:latin typeface="Verdana"/>
                <a:cs typeface="Verdana"/>
              </a:rPr>
              <a:t>juges,</a:t>
            </a:r>
            <a:r>
              <a:rPr sz="1650" spc="22" baseline="2525" dirty="0">
                <a:latin typeface="Times New Roman"/>
                <a:cs typeface="Times New Roman"/>
              </a:rPr>
              <a:t> </a:t>
            </a:r>
            <a:r>
              <a:rPr sz="1650" baseline="2525" dirty="0">
                <a:latin typeface="Verdana"/>
                <a:cs typeface="Verdana"/>
              </a:rPr>
              <a:t>dans</a:t>
            </a:r>
            <a:r>
              <a:rPr sz="1650" spc="7" baseline="2525" dirty="0">
                <a:latin typeface="Times New Roman"/>
                <a:cs typeface="Times New Roman"/>
              </a:rPr>
              <a:t> </a:t>
            </a:r>
            <a:r>
              <a:rPr sz="1650" baseline="2525" dirty="0">
                <a:latin typeface="Verdana"/>
                <a:cs typeface="Verdana"/>
              </a:rPr>
              <a:t>l'exercice</a:t>
            </a:r>
            <a:r>
              <a:rPr sz="1650" spc="7" baseline="2525" dirty="0">
                <a:latin typeface="Times New Roman"/>
                <a:cs typeface="Times New Roman"/>
              </a:rPr>
              <a:t> </a:t>
            </a:r>
            <a:r>
              <a:rPr sz="1650" spc="97" baseline="2525" dirty="0">
                <a:latin typeface="Verdana"/>
                <a:cs typeface="Verdana"/>
              </a:rPr>
              <a:t>de</a:t>
            </a:r>
            <a:r>
              <a:rPr sz="1650" spc="7" baseline="2525" dirty="0">
                <a:latin typeface="Times New Roman"/>
                <a:cs typeface="Times New Roman"/>
              </a:rPr>
              <a:t> </a:t>
            </a:r>
            <a:r>
              <a:rPr sz="1650" spc="-104" baseline="2525" dirty="0">
                <a:latin typeface="Verdana"/>
                <a:cs typeface="Verdana"/>
              </a:rPr>
              <a:t>leurs</a:t>
            </a:r>
            <a:r>
              <a:rPr sz="1650" spc="15" baseline="2525" dirty="0">
                <a:latin typeface="Times New Roman"/>
                <a:cs typeface="Times New Roman"/>
              </a:rPr>
              <a:t> </a:t>
            </a:r>
            <a:r>
              <a:rPr sz="1650" spc="-15" baseline="2525" dirty="0">
                <a:latin typeface="Verdana"/>
                <a:cs typeface="Verdana"/>
              </a:rPr>
              <a:t>activités</a:t>
            </a:r>
            <a:r>
              <a:rPr sz="1100" spc="-10" dirty="0">
                <a:latin typeface="Arial MT"/>
                <a:cs typeface="Arial MT"/>
              </a:rPr>
              <a:t>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11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1100" spc="-20" dirty="0">
                <a:latin typeface="Verdana"/>
                <a:cs typeface="Verdana"/>
              </a:rPr>
              <a:t>Votre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affiliation</a:t>
            </a:r>
            <a:r>
              <a:rPr sz="1100" spc="-60" dirty="0">
                <a:latin typeface="Verdana"/>
                <a:cs typeface="Verdana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l’UFOLEP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vous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permet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bénéficier</a:t>
            </a:r>
            <a:r>
              <a:rPr sz="1100" spc="-50" dirty="0">
                <a:latin typeface="Verdana"/>
                <a:cs typeface="Verdana"/>
              </a:rPr>
              <a:t> :</a:t>
            </a:r>
            <a:endParaRPr sz="1100">
              <a:latin typeface="Verdana"/>
              <a:cs typeface="Verdana"/>
            </a:endParaRPr>
          </a:p>
          <a:p>
            <a:pPr marL="240665" marR="6985" indent="-228600" algn="just">
              <a:lnSpc>
                <a:spcPct val="110500"/>
              </a:lnSpc>
              <a:spcBef>
                <a:spcPts val="790"/>
              </a:spcBef>
              <a:buChar char="-"/>
              <a:tabLst>
                <a:tab pos="240665" algn="l"/>
              </a:tabLst>
            </a:pPr>
            <a:r>
              <a:rPr sz="1100" dirty="0">
                <a:latin typeface="Verdana"/>
                <a:cs typeface="Verdana"/>
              </a:rPr>
              <a:t>d’une</a:t>
            </a:r>
            <a:r>
              <a:rPr sz="1100" spc="2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couverture</a:t>
            </a:r>
            <a:r>
              <a:rPr sz="1100" spc="2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Responsabilité</a:t>
            </a:r>
            <a:r>
              <a:rPr sz="1100" spc="2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Civile</a:t>
            </a:r>
            <a:r>
              <a:rPr sz="1100" spc="2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pour</a:t>
            </a:r>
            <a:r>
              <a:rPr sz="1100" spc="2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l’ensemble</a:t>
            </a:r>
            <a:r>
              <a:rPr sz="1100" spc="220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2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vos</a:t>
            </a:r>
            <a:r>
              <a:rPr sz="1100" spc="2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activités</a:t>
            </a:r>
            <a:r>
              <a:rPr sz="1100" spc="22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statutaires, </a:t>
            </a:r>
            <a:r>
              <a:rPr sz="1100" spc="-10" dirty="0">
                <a:latin typeface="Verdana"/>
                <a:cs typeface="Verdana"/>
              </a:rPr>
              <a:t>sportives</a:t>
            </a:r>
            <a:r>
              <a:rPr sz="1100" spc="25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25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plus</a:t>
            </a:r>
            <a:r>
              <a:rPr sz="1100" spc="2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généralement</a:t>
            </a:r>
            <a:r>
              <a:rPr sz="1100" spc="2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toute</a:t>
            </a:r>
            <a:r>
              <a:rPr sz="1100" spc="2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activité</a:t>
            </a:r>
            <a:r>
              <a:rPr sz="1100" spc="2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organisée</a:t>
            </a:r>
            <a:r>
              <a:rPr sz="1100" spc="2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dans</a:t>
            </a:r>
            <a:r>
              <a:rPr sz="1100" spc="2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un</a:t>
            </a:r>
            <a:r>
              <a:rPr sz="1100" spc="2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cadre</a:t>
            </a:r>
            <a:r>
              <a:rPr sz="1100" spc="2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autorisé</a:t>
            </a:r>
            <a:r>
              <a:rPr sz="1100" spc="254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par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l’UFOLEP</a:t>
            </a:r>
            <a:endParaRPr sz="1100">
              <a:latin typeface="Verdana"/>
              <a:cs typeface="Verdana"/>
            </a:endParaRPr>
          </a:p>
          <a:p>
            <a:pPr marL="241300" marR="6985" indent="-228600" algn="just">
              <a:lnSpc>
                <a:spcPct val="110000"/>
              </a:lnSpc>
              <a:spcBef>
                <a:spcPts val="800"/>
              </a:spcBef>
              <a:buChar char="-"/>
              <a:tabLst>
                <a:tab pos="241300" algn="l"/>
              </a:tabLst>
            </a:pPr>
            <a:r>
              <a:rPr sz="1100" dirty="0">
                <a:latin typeface="Verdana"/>
                <a:cs typeface="Verdana"/>
              </a:rPr>
              <a:t>d’une</a:t>
            </a:r>
            <a:r>
              <a:rPr sz="1100" spc="160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couverture</a:t>
            </a:r>
            <a:r>
              <a:rPr sz="1100" spc="165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Responsabilité</a:t>
            </a:r>
            <a:r>
              <a:rPr sz="1100" spc="170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Civile</a:t>
            </a:r>
            <a:r>
              <a:rPr sz="1100" spc="165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Mandataires</a:t>
            </a:r>
            <a:r>
              <a:rPr sz="1100" spc="160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Sociaux</a:t>
            </a:r>
            <a:r>
              <a:rPr sz="1100" spc="170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(RCMS)</a:t>
            </a:r>
            <a:r>
              <a:rPr sz="1100" spc="165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ou</a:t>
            </a:r>
            <a:r>
              <a:rPr sz="1100" spc="160" dirty="0">
                <a:latin typeface="Verdana"/>
                <a:cs typeface="Verdana"/>
              </a:rPr>
              <a:t>  </a:t>
            </a:r>
            <a:r>
              <a:rPr sz="1100" spc="-20" dirty="0">
                <a:latin typeface="Verdana"/>
                <a:cs typeface="Verdana"/>
              </a:rPr>
              <a:t>plus </a:t>
            </a:r>
            <a:r>
              <a:rPr sz="1100" dirty="0">
                <a:latin typeface="Verdana"/>
                <a:cs typeface="Verdana"/>
              </a:rPr>
              <a:t>communément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dénommée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RC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des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dirigeants</a:t>
            </a:r>
            <a:endParaRPr sz="1100">
              <a:latin typeface="Verdana"/>
              <a:cs typeface="Verdana"/>
            </a:endParaRPr>
          </a:p>
          <a:p>
            <a:pPr marL="240665" marR="8255" indent="-228600" algn="just">
              <a:lnSpc>
                <a:spcPct val="110900"/>
              </a:lnSpc>
              <a:spcBef>
                <a:spcPts val="795"/>
              </a:spcBef>
              <a:buChar char="-"/>
              <a:tabLst>
                <a:tab pos="240665" algn="l"/>
              </a:tabLst>
            </a:pPr>
            <a:r>
              <a:rPr sz="1100" dirty="0">
                <a:latin typeface="Verdana"/>
                <a:cs typeface="Verdana"/>
              </a:rPr>
              <a:t>d’une</a:t>
            </a:r>
            <a:r>
              <a:rPr sz="1100" spc="9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couverture</a:t>
            </a:r>
            <a:r>
              <a:rPr sz="1100" spc="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Protection</a:t>
            </a:r>
            <a:r>
              <a:rPr sz="1100" spc="9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Juridique</a:t>
            </a:r>
            <a:r>
              <a:rPr sz="1100" spc="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pour</a:t>
            </a:r>
            <a:r>
              <a:rPr sz="1100" spc="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votre</a:t>
            </a:r>
            <a:r>
              <a:rPr sz="1100" spc="9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club.</a:t>
            </a:r>
            <a:r>
              <a:rPr sz="1100" spc="10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Nous</a:t>
            </a:r>
            <a:r>
              <a:rPr sz="1100" spc="9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précisons</a:t>
            </a:r>
            <a:r>
              <a:rPr sz="1100" spc="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qu’un</a:t>
            </a:r>
            <a:r>
              <a:rPr sz="1100" spc="9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contrat </a:t>
            </a:r>
            <a:r>
              <a:rPr sz="1100" spc="-35" dirty="0">
                <a:latin typeface="Verdana"/>
                <a:cs typeface="Verdana"/>
              </a:rPr>
              <a:t>distinct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protège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également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chaque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licencié-</a:t>
            </a:r>
            <a:r>
              <a:rPr sz="1100" spc="65" dirty="0">
                <a:latin typeface="Verdana"/>
                <a:cs typeface="Verdana"/>
              </a:rPr>
              <a:t>e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en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cas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harcèlement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moral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ou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sexuel.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930" y="8806440"/>
            <a:ext cx="76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Verdana"/>
                <a:cs typeface="Verdana"/>
              </a:rPr>
              <a:t>-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1288" y="5999098"/>
            <a:ext cx="5138194" cy="293101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8320" y="782700"/>
            <a:ext cx="6456680" cy="333375"/>
          </a:xfrm>
          <a:prstGeom prst="rect">
            <a:avLst/>
          </a:prstGeom>
          <a:solidFill>
            <a:srgbClr val="009F9D"/>
          </a:solidFill>
          <a:ln w="9525">
            <a:solidFill>
              <a:srgbClr val="009F9D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1600" b="1" spc="-70" dirty="0">
                <a:solidFill>
                  <a:srgbClr val="FFFFFF"/>
                </a:solidFill>
                <a:latin typeface="Tahoma"/>
                <a:cs typeface="Tahoma"/>
              </a:rPr>
              <a:t>ASSURANCE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Tahoma"/>
                <a:cs typeface="Tahoma"/>
              </a:rPr>
              <a:t>MARSH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908165" y="9570377"/>
            <a:ext cx="273685" cy="274320"/>
            <a:chOff x="6908165" y="9570377"/>
            <a:chExt cx="273685" cy="274320"/>
          </a:xfrm>
        </p:grpSpPr>
        <p:sp>
          <p:nvSpPr>
            <p:cNvPr id="7" name="object 7"/>
            <p:cNvSpPr/>
            <p:nvPr/>
          </p:nvSpPr>
          <p:spPr>
            <a:xfrm>
              <a:off x="6914515" y="9576727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429" y="0"/>
                  </a:moveTo>
                  <a:lnTo>
                    <a:pt x="79670" y="10267"/>
                  </a:lnTo>
                  <a:lnTo>
                    <a:pt x="38211" y="38269"/>
                  </a:lnTo>
                  <a:lnTo>
                    <a:pt x="10253" y="79804"/>
                  </a:lnTo>
                  <a:lnTo>
                    <a:pt x="0" y="130671"/>
                  </a:lnTo>
                  <a:lnTo>
                    <a:pt x="10253" y="181537"/>
                  </a:lnTo>
                  <a:lnTo>
                    <a:pt x="38211" y="223076"/>
                  </a:lnTo>
                  <a:lnTo>
                    <a:pt x="79670" y="251082"/>
                  </a:lnTo>
                  <a:lnTo>
                    <a:pt x="130429" y="261352"/>
                  </a:lnTo>
                  <a:lnTo>
                    <a:pt x="181260" y="251082"/>
                  </a:lnTo>
                  <a:lnTo>
                    <a:pt x="222758" y="223076"/>
                  </a:lnTo>
                  <a:lnTo>
                    <a:pt x="250729" y="181537"/>
                  </a:lnTo>
                  <a:lnTo>
                    <a:pt x="260985" y="130671"/>
                  </a:lnTo>
                  <a:lnTo>
                    <a:pt x="250729" y="79804"/>
                  </a:lnTo>
                  <a:lnTo>
                    <a:pt x="222758" y="38269"/>
                  </a:lnTo>
                  <a:lnTo>
                    <a:pt x="181260" y="10267"/>
                  </a:lnTo>
                  <a:lnTo>
                    <a:pt x="130429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4515" y="9576727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71"/>
                  </a:moveTo>
                  <a:lnTo>
                    <a:pt x="10253" y="79804"/>
                  </a:lnTo>
                  <a:lnTo>
                    <a:pt x="38211" y="38269"/>
                  </a:lnTo>
                  <a:lnTo>
                    <a:pt x="79670" y="10267"/>
                  </a:lnTo>
                  <a:lnTo>
                    <a:pt x="130429" y="0"/>
                  </a:lnTo>
                  <a:lnTo>
                    <a:pt x="181260" y="10267"/>
                  </a:lnTo>
                  <a:lnTo>
                    <a:pt x="222758" y="38269"/>
                  </a:lnTo>
                  <a:lnTo>
                    <a:pt x="250729" y="79804"/>
                  </a:lnTo>
                  <a:lnTo>
                    <a:pt x="260985" y="130671"/>
                  </a:lnTo>
                  <a:lnTo>
                    <a:pt x="250729" y="181537"/>
                  </a:lnTo>
                  <a:lnTo>
                    <a:pt x="222758" y="223076"/>
                  </a:lnTo>
                  <a:lnTo>
                    <a:pt x="181260" y="251082"/>
                  </a:lnTo>
                  <a:lnTo>
                    <a:pt x="130429" y="261352"/>
                  </a:lnTo>
                  <a:lnTo>
                    <a:pt x="79670" y="251082"/>
                  </a:lnTo>
                  <a:lnTo>
                    <a:pt x="38211" y="223076"/>
                  </a:lnTo>
                  <a:lnTo>
                    <a:pt x="10253" y="181537"/>
                  </a:lnTo>
                  <a:lnTo>
                    <a:pt x="0" y="130671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3189">
              <a:lnSpc>
                <a:spcPct val="100000"/>
              </a:lnSpc>
              <a:spcBef>
                <a:spcPts val="395"/>
              </a:spcBef>
            </a:pPr>
            <a:r>
              <a:rPr spc="-50" dirty="0"/>
              <a:t>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7850" y="1446949"/>
            <a:ext cx="716915" cy="1383665"/>
          </a:xfrm>
          <a:custGeom>
            <a:avLst/>
            <a:gdLst/>
            <a:ahLst/>
            <a:cxnLst/>
            <a:rect l="l" t="t" r="r" b="b"/>
            <a:pathLst>
              <a:path w="716914" h="1383664">
                <a:moveTo>
                  <a:pt x="716725" y="1383403"/>
                </a:moveTo>
                <a:lnTo>
                  <a:pt x="358337" y="1383403"/>
                </a:lnTo>
                <a:lnTo>
                  <a:pt x="358337" y="731608"/>
                </a:lnTo>
                <a:lnTo>
                  <a:pt x="0" y="731608"/>
                </a:lnTo>
              </a:path>
              <a:path w="716914" h="1383664">
                <a:moveTo>
                  <a:pt x="712242" y="0"/>
                </a:moveTo>
                <a:lnTo>
                  <a:pt x="354781" y="0"/>
                </a:lnTo>
                <a:lnTo>
                  <a:pt x="354781" y="725334"/>
                </a:lnTo>
              </a:path>
            </a:pathLst>
          </a:custGeom>
          <a:ln w="13857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73233" y="862215"/>
            <a:ext cx="1890395" cy="488315"/>
          </a:xfrm>
          <a:custGeom>
            <a:avLst/>
            <a:gdLst/>
            <a:ahLst/>
            <a:cxnLst/>
            <a:rect l="l" t="t" r="r" b="b"/>
            <a:pathLst>
              <a:path w="1890395" h="488315">
                <a:moveTo>
                  <a:pt x="1646174" y="0"/>
                </a:moveTo>
                <a:lnTo>
                  <a:pt x="243903" y="0"/>
                </a:lnTo>
                <a:lnTo>
                  <a:pt x="194747" y="4955"/>
                </a:lnTo>
                <a:lnTo>
                  <a:pt x="148963" y="19166"/>
                </a:lnTo>
                <a:lnTo>
                  <a:pt x="107532" y="41652"/>
                </a:lnTo>
                <a:lnTo>
                  <a:pt x="71435" y="71432"/>
                </a:lnTo>
                <a:lnTo>
                  <a:pt x="41653" y="107526"/>
                </a:lnTo>
                <a:lnTo>
                  <a:pt x="19166" y="148952"/>
                </a:lnTo>
                <a:lnTo>
                  <a:pt x="4955" y="194730"/>
                </a:lnTo>
                <a:lnTo>
                  <a:pt x="0" y="243878"/>
                </a:lnTo>
                <a:lnTo>
                  <a:pt x="4955" y="293025"/>
                </a:lnTo>
                <a:lnTo>
                  <a:pt x="19166" y="338801"/>
                </a:lnTo>
                <a:lnTo>
                  <a:pt x="41653" y="380225"/>
                </a:lnTo>
                <a:lnTo>
                  <a:pt x="71435" y="416317"/>
                </a:lnTo>
                <a:lnTo>
                  <a:pt x="107532" y="446095"/>
                </a:lnTo>
                <a:lnTo>
                  <a:pt x="148963" y="468579"/>
                </a:lnTo>
                <a:lnTo>
                  <a:pt x="194747" y="482789"/>
                </a:lnTo>
                <a:lnTo>
                  <a:pt x="243903" y="487743"/>
                </a:lnTo>
                <a:lnTo>
                  <a:pt x="1646174" y="487743"/>
                </a:lnTo>
                <a:lnTo>
                  <a:pt x="1695385" y="482789"/>
                </a:lnTo>
                <a:lnTo>
                  <a:pt x="1741196" y="468579"/>
                </a:lnTo>
                <a:lnTo>
                  <a:pt x="1782632" y="446095"/>
                </a:lnTo>
                <a:lnTo>
                  <a:pt x="1818719" y="416317"/>
                </a:lnTo>
                <a:lnTo>
                  <a:pt x="1848482" y="380225"/>
                </a:lnTo>
                <a:lnTo>
                  <a:pt x="1870948" y="338801"/>
                </a:lnTo>
                <a:lnTo>
                  <a:pt x="1885142" y="293025"/>
                </a:lnTo>
                <a:lnTo>
                  <a:pt x="1890090" y="243878"/>
                </a:lnTo>
                <a:lnTo>
                  <a:pt x="1885142" y="194730"/>
                </a:lnTo>
                <a:lnTo>
                  <a:pt x="1870948" y="148952"/>
                </a:lnTo>
                <a:lnTo>
                  <a:pt x="1848482" y="107526"/>
                </a:lnTo>
                <a:lnTo>
                  <a:pt x="1818719" y="71432"/>
                </a:lnTo>
                <a:lnTo>
                  <a:pt x="1782632" y="41652"/>
                </a:lnTo>
                <a:lnTo>
                  <a:pt x="1741196" y="19166"/>
                </a:lnTo>
                <a:lnTo>
                  <a:pt x="1695385" y="4955"/>
                </a:lnTo>
                <a:lnTo>
                  <a:pt x="164617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97400" y="983100"/>
            <a:ext cx="135763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latin typeface="Calibri"/>
                <a:cs typeface="Calibri"/>
              </a:rPr>
              <a:t>Dans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un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club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ufolep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5407" y="1471891"/>
            <a:ext cx="1906905" cy="482600"/>
          </a:xfrm>
          <a:custGeom>
            <a:avLst/>
            <a:gdLst/>
            <a:ahLst/>
            <a:cxnLst/>
            <a:rect l="l" t="t" r="r" b="b"/>
            <a:pathLst>
              <a:path w="1906904" h="482600">
                <a:moveTo>
                  <a:pt x="1665579" y="0"/>
                </a:moveTo>
                <a:lnTo>
                  <a:pt x="241134" y="0"/>
                </a:lnTo>
                <a:lnTo>
                  <a:pt x="192535" y="4898"/>
                </a:lnTo>
                <a:lnTo>
                  <a:pt x="147270" y="18947"/>
                </a:lnTo>
                <a:lnTo>
                  <a:pt x="106309" y="41177"/>
                </a:lnTo>
                <a:lnTo>
                  <a:pt x="70623" y="70618"/>
                </a:lnTo>
                <a:lnTo>
                  <a:pt x="41179" y="106300"/>
                </a:lnTo>
                <a:lnTo>
                  <a:pt x="18948" y="147254"/>
                </a:lnTo>
                <a:lnTo>
                  <a:pt x="4898" y="192509"/>
                </a:lnTo>
                <a:lnTo>
                  <a:pt x="0" y="241096"/>
                </a:lnTo>
                <a:lnTo>
                  <a:pt x="4898" y="289688"/>
                </a:lnTo>
                <a:lnTo>
                  <a:pt x="18948" y="334946"/>
                </a:lnTo>
                <a:lnTo>
                  <a:pt x="41179" y="375902"/>
                </a:lnTo>
                <a:lnTo>
                  <a:pt x="70623" y="411586"/>
                </a:lnTo>
                <a:lnTo>
                  <a:pt x="106309" y="441028"/>
                </a:lnTo>
                <a:lnTo>
                  <a:pt x="147270" y="463258"/>
                </a:lnTo>
                <a:lnTo>
                  <a:pt x="192535" y="477307"/>
                </a:lnTo>
                <a:lnTo>
                  <a:pt x="241134" y="482206"/>
                </a:lnTo>
                <a:lnTo>
                  <a:pt x="1665579" y="482206"/>
                </a:lnTo>
                <a:lnTo>
                  <a:pt x="1714271" y="477307"/>
                </a:lnTo>
                <a:lnTo>
                  <a:pt x="1759580" y="463258"/>
                </a:lnTo>
                <a:lnTo>
                  <a:pt x="1800548" y="441028"/>
                </a:lnTo>
                <a:lnTo>
                  <a:pt x="1836216" y="411586"/>
                </a:lnTo>
                <a:lnTo>
                  <a:pt x="1865627" y="375902"/>
                </a:lnTo>
                <a:lnTo>
                  <a:pt x="1887821" y="334946"/>
                </a:lnTo>
                <a:lnTo>
                  <a:pt x="1901841" y="289688"/>
                </a:lnTo>
                <a:lnTo>
                  <a:pt x="1906727" y="241096"/>
                </a:lnTo>
                <a:lnTo>
                  <a:pt x="1901841" y="192509"/>
                </a:lnTo>
                <a:lnTo>
                  <a:pt x="1887821" y="147254"/>
                </a:lnTo>
                <a:lnTo>
                  <a:pt x="1865627" y="106300"/>
                </a:lnTo>
                <a:lnTo>
                  <a:pt x="1836216" y="70618"/>
                </a:lnTo>
                <a:lnTo>
                  <a:pt x="1800548" y="41177"/>
                </a:lnTo>
                <a:lnTo>
                  <a:pt x="1759580" y="18947"/>
                </a:lnTo>
                <a:lnTo>
                  <a:pt x="1714271" y="4898"/>
                </a:lnTo>
                <a:lnTo>
                  <a:pt x="166557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20692" y="1591654"/>
            <a:ext cx="1224915" cy="2266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dirty="0">
                <a:latin typeface="Calibri"/>
                <a:cs typeface="Calibri"/>
              </a:rPr>
              <a:t>Hors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club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UFOLEP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89857" y="2242298"/>
            <a:ext cx="1906905" cy="488315"/>
          </a:xfrm>
          <a:custGeom>
            <a:avLst/>
            <a:gdLst/>
            <a:ahLst/>
            <a:cxnLst/>
            <a:rect l="l" t="t" r="r" b="b"/>
            <a:pathLst>
              <a:path w="1906904" h="488314">
                <a:moveTo>
                  <a:pt x="1662811" y="0"/>
                </a:moveTo>
                <a:lnTo>
                  <a:pt x="243916" y="0"/>
                </a:lnTo>
                <a:lnTo>
                  <a:pt x="194759" y="4955"/>
                </a:lnTo>
                <a:lnTo>
                  <a:pt x="148973" y="19166"/>
                </a:lnTo>
                <a:lnTo>
                  <a:pt x="107541" y="41652"/>
                </a:lnTo>
                <a:lnTo>
                  <a:pt x="71442" y="71432"/>
                </a:lnTo>
                <a:lnTo>
                  <a:pt x="41657" y="107526"/>
                </a:lnTo>
                <a:lnTo>
                  <a:pt x="19168" y="148952"/>
                </a:lnTo>
                <a:lnTo>
                  <a:pt x="4955" y="194730"/>
                </a:lnTo>
                <a:lnTo>
                  <a:pt x="0" y="243878"/>
                </a:lnTo>
                <a:lnTo>
                  <a:pt x="4955" y="293021"/>
                </a:lnTo>
                <a:lnTo>
                  <a:pt x="19168" y="338796"/>
                </a:lnTo>
                <a:lnTo>
                  <a:pt x="41657" y="380220"/>
                </a:lnTo>
                <a:lnTo>
                  <a:pt x="71442" y="416312"/>
                </a:lnTo>
                <a:lnTo>
                  <a:pt x="107541" y="446091"/>
                </a:lnTo>
                <a:lnTo>
                  <a:pt x="148973" y="468577"/>
                </a:lnTo>
                <a:lnTo>
                  <a:pt x="194759" y="482788"/>
                </a:lnTo>
                <a:lnTo>
                  <a:pt x="243916" y="487743"/>
                </a:lnTo>
                <a:lnTo>
                  <a:pt x="1662811" y="487743"/>
                </a:lnTo>
                <a:lnTo>
                  <a:pt x="1712022" y="482788"/>
                </a:lnTo>
                <a:lnTo>
                  <a:pt x="1757833" y="468577"/>
                </a:lnTo>
                <a:lnTo>
                  <a:pt x="1799269" y="446091"/>
                </a:lnTo>
                <a:lnTo>
                  <a:pt x="1835356" y="416312"/>
                </a:lnTo>
                <a:lnTo>
                  <a:pt x="1865119" y="380220"/>
                </a:lnTo>
                <a:lnTo>
                  <a:pt x="1887585" y="338796"/>
                </a:lnTo>
                <a:lnTo>
                  <a:pt x="1901779" y="293021"/>
                </a:lnTo>
                <a:lnTo>
                  <a:pt x="1906727" y="243878"/>
                </a:lnTo>
                <a:lnTo>
                  <a:pt x="1901779" y="194730"/>
                </a:lnTo>
                <a:lnTo>
                  <a:pt x="1887585" y="148952"/>
                </a:lnTo>
                <a:lnTo>
                  <a:pt x="1865119" y="107526"/>
                </a:lnTo>
                <a:lnTo>
                  <a:pt x="1835356" y="71432"/>
                </a:lnTo>
                <a:lnTo>
                  <a:pt x="1799269" y="41652"/>
                </a:lnTo>
                <a:lnTo>
                  <a:pt x="1757833" y="19166"/>
                </a:lnTo>
                <a:lnTo>
                  <a:pt x="1712022" y="4955"/>
                </a:lnTo>
                <a:lnTo>
                  <a:pt x="166281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15142" y="2364288"/>
            <a:ext cx="135763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latin typeface="Calibri"/>
                <a:cs typeface="Calibri"/>
              </a:rPr>
              <a:t>Dans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un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club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ufolep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415008" y="2413397"/>
            <a:ext cx="3587750" cy="960119"/>
            <a:chOff x="2415008" y="2413397"/>
            <a:chExt cx="3587750" cy="960119"/>
          </a:xfrm>
        </p:grpSpPr>
        <p:sp>
          <p:nvSpPr>
            <p:cNvPr id="10" name="object 10"/>
            <p:cNvSpPr/>
            <p:nvPr/>
          </p:nvSpPr>
          <p:spPr>
            <a:xfrm>
              <a:off x="4095407" y="2890773"/>
              <a:ext cx="1906905" cy="482600"/>
            </a:xfrm>
            <a:custGeom>
              <a:avLst/>
              <a:gdLst/>
              <a:ahLst/>
              <a:cxnLst/>
              <a:rect l="l" t="t" r="r" b="b"/>
              <a:pathLst>
                <a:path w="1906904" h="482600">
                  <a:moveTo>
                    <a:pt x="1665579" y="0"/>
                  </a:moveTo>
                  <a:lnTo>
                    <a:pt x="241134" y="0"/>
                  </a:lnTo>
                  <a:lnTo>
                    <a:pt x="192535" y="4898"/>
                  </a:lnTo>
                  <a:lnTo>
                    <a:pt x="147270" y="18945"/>
                  </a:lnTo>
                  <a:lnTo>
                    <a:pt x="106309" y="41174"/>
                  </a:lnTo>
                  <a:lnTo>
                    <a:pt x="70623" y="70613"/>
                  </a:lnTo>
                  <a:lnTo>
                    <a:pt x="41179" y="106294"/>
                  </a:lnTo>
                  <a:lnTo>
                    <a:pt x="18948" y="147248"/>
                  </a:lnTo>
                  <a:lnTo>
                    <a:pt x="4898" y="192505"/>
                  </a:lnTo>
                  <a:lnTo>
                    <a:pt x="0" y="241096"/>
                  </a:lnTo>
                  <a:lnTo>
                    <a:pt x="4898" y="289687"/>
                  </a:lnTo>
                  <a:lnTo>
                    <a:pt x="18948" y="334944"/>
                  </a:lnTo>
                  <a:lnTo>
                    <a:pt x="41179" y="375898"/>
                  </a:lnTo>
                  <a:lnTo>
                    <a:pt x="70623" y="411580"/>
                  </a:lnTo>
                  <a:lnTo>
                    <a:pt x="106309" y="441019"/>
                  </a:lnTo>
                  <a:lnTo>
                    <a:pt x="147270" y="463247"/>
                  </a:lnTo>
                  <a:lnTo>
                    <a:pt x="192535" y="477295"/>
                  </a:lnTo>
                  <a:lnTo>
                    <a:pt x="241134" y="482193"/>
                  </a:lnTo>
                  <a:lnTo>
                    <a:pt x="1665579" y="482193"/>
                  </a:lnTo>
                  <a:lnTo>
                    <a:pt x="1714271" y="477295"/>
                  </a:lnTo>
                  <a:lnTo>
                    <a:pt x="1759580" y="463247"/>
                  </a:lnTo>
                  <a:lnTo>
                    <a:pt x="1800548" y="441019"/>
                  </a:lnTo>
                  <a:lnTo>
                    <a:pt x="1836216" y="411580"/>
                  </a:lnTo>
                  <a:lnTo>
                    <a:pt x="1865627" y="375898"/>
                  </a:lnTo>
                  <a:lnTo>
                    <a:pt x="1887821" y="334944"/>
                  </a:lnTo>
                  <a:lnTo>
                    <a:pt x="1901841" y="289687"/>
                  </a:lnTo>
                  <a:lnTo>
                    <a:pt x="1906727" y="241096"/>
                  </a:lnTo>
                  <a:lnTo>
                    <a:pt x="1901841" y="192505"/>
                  </a:lnTo>
                  <a:lnTo>
                    <a:pt x="1887821" y="147248"/>
                  </a:lnTo>
                  <a:lnTo>
                    <a:pt x="1865627" y="106294"/>
                  </a:lnTo>
                  <a:lnTo>
                    <a:pt x="1836216" y="70613"/>
                  </a:lnTo>
                  <a:lnTo>
                    <a:pt x="1800548" y="41174"/>
                  </a:lnTo>
                  <a:lnTo>
                    <a:pt x="1759580" y="18945"/>
                  </a:lnTo>
                  <a:lnTo>
                    <a:pt x="1714271" y="4898"/>
                  </a:lnTo>
                  <a:lnTo>
                    <a:pt x="1665579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18499" y="2416885"/>
              <a:ext cx="1264285" cy="831850"/>
            </a:xfrm>
            <a:custGeom>
              <a:avLst/>
              <a:gdLst/>
              <a:ahLst/>
              <a:cxnLst/>
              <a:rect l="l" t="t" r="r" b="b"/>
              <a:pathLst>
                <a:path w="1264285" h="831850">
                  <a:moveTo>
                    <a:pt x="848156" y="0"/>
                  </a:moveTo>
                  <a:lnTo>
                    <a:pt x="415759" y="0"/>
                  </a:lnTo>
                  <a:lnTo>
                    <a:pt x="367269" y="2796"/>
                  </a:lnTo>
                  <a:lnTo>
                    <a:pt x="320422" y="10977"/>
                  </a:lnTo>
                  <a:lnTo>
                    <a:pt x="275531" y="24232"/>
                  </a:lnTo>
                  <a:lnTo>
                    <a:pt x="232908" y="42248"/>
                  </a:lnTo>
                  <a:lnTo>
                    <a:pt x="192865" y="64713"/>
                  </a:lnTo>
                  <a:lnTo>
                    <a:pt x="155713" y="91317"/>
                  </a:lnTo>
                  <a:lnTo>
                    <a:pt x="121764" y="121746"/>
                  </a:lnTo>
                  <a:lnTo>
                    <a:pt x="91330" y="155690"/>
                  </a:lnTo>
                  <a:lnTo>
                    <a:pt x="64723" y="192837"/>
                  </a:lnTo>
                  <a:lnTo>
                    <a:pt x="42254" y="232874"/>
                  </a:lnTo>
                  <a:lnTo>
                    <a:pt x="24235" y="275491"/>
                  </a:lnTo>
                  <a:lnTo>
                    <a:pt x="10979" y="320374"/>
                  </a:lnTo>
                  <a:lnTo>
                    <a:pt x="2796" y="367213"/>
                  </a:lnTo>
                  <a:lnTo>
                    <a:pt x="0" y="415696"/>
                  </a:lnTo>
                  <a:lnTo>
                    <a:pt x="2796" y="464169"/>
                  </a:lnTo>
                  <a:lnTo>
                    <a:pt x="10979" y="511001"/>
                  </a:lnTo>
                  <a:lnTo>
                    <a:pt x="24235" y="555880"/>
                  </a:lnTo>
                  <a:lnTo>
                    <a:pt x="42254" y="598493"/>
                  </a:lnTo>
                  <a:lnTo>
                    <a:pt x="64723" y="638529"/>
                  </a:lnTo>
                  <a:lnTo>
                    <a:pt x="91330" y="675675"/>
                  </a:lnTo>
                  <a:lnTo>
                    <a:pt x="121764" y="709620"/>
                  </a:lnTo>
                  <a:lnTo>
                    <a:pt x="155713" y="740051"/>
                  </a:lnTo>
                  <a:lnTo>
                    <a:pt x="192865" y="766657"/>
                  </a:lnTo>
                  <a:lnTo>
                    <a:pt x="232908" y="789125"/>
                  </a:lnTo>
                  <a:lnTo>
                    <a:pt x="275531" y="807143"/>
                  </a:lnTo>
                  <a:lnTo>
                    <a:pt x="320422" y="820400"/>
                  </a:lnTo>
                  <a:lnTo>
                    <a:pt x="367269" y="828583"/>
                  </a:lnTo>
                  <a:lnTo>
                    <a:pt x="415759" y="831380"/>
                  </a:lnTo>
                  <a:lnTo>
                    <a:pt x="848156" y="831380"/>
                  </a:lnTo>
                  <a:lnTo>
                    <a:pt x="896638" y="828583"/>
                  </a:lnTo>
                  <a:lnTo>
                    <a:pt x="943478" y="820400"/>
                  </a:lnTo>
                  <a:lnTo>
                    <a:pt x="988364" y="807143"/>
                  </a:lnTo>
                  <a:lnTo>
                    <a:pt x="1030985" y="789125"/>
                  </a:lnTo>
                  <a:lnTo>
                    <a:pt x="1071028" y="766657"/>
                  </a:lnTo>
                  <a:lnTo>
                    <a:pt x="1108182" y="740051"/>
                  </a:lnTo>
                  <a:lnTo>
                    <a:pt x="1142133" y="709620"/>
                  </a:lnTo>
                  <a:lnTo>
                    <a:pt x="1172570" y="675675"/>
                  </a:lnTo>
                  <a:lnTo>
                    <a:pt x="1199181" y="638529"/>
                  </a:lnTo>
                  <a:lnTo>
                    <a:pt x="1221653" y="598493"/>
                  </a:lnTo>
                  <a:lnTo>
                    <a:pt x="1239675" y="555880"/>
                  </a:lnTo>
                  <a:lnTo>
                    <a:pt x="1252934" y="511001"/>
                  </a:lnTo>
                  <a:lnTo>
                    <a:pt x="1261119" y="464169"/>
                  </a:lnTo>
                  <a:lnTo>
                    <a:pt x="1263916" y="415696"/>
                  </a:lnTo>
                  <a:lnTo>
                    <a:pt x="1261119" y="367213"/>
                  </a:lnTo>
                  <a:lnTo>
                    <a:pt x="1252934" y="320374"/>
                  </a:lnTo>
                  <a:lnTo>
                    <a:pt x="1239675" y="275491"/>
                  </a:lnTo>
                  <a:lnTo>
                    <a:pt x="1221653" y="232874"/>
                  </a:lnTo>
                  <a:lnTo>
                    <a:pt x="1199181" y="192837"/>
                  </a:lnTo>
                  <a:lnTo>
                    <a:pt x="1172570" y="155690"/>
                  </a:lnTo>
                  <a:lnTo>
                    <a:pt x="1142133" y="121746"/>
                  </a:lnTo>
                  <a:lnTo>
                    <a:pt x="1108182" y="91317"/>
                  </a:lnTo>
                  <a:lnTo>
                    <a:pt x="1071028" y="64713"/>
                  </a:lnTo>
                  <a:lnTo>
                    <a:pt x="1030985" y="42248"/>
                  </a:lnTo>
                  <a:lnTo>
                    <a:pt x="988364" y="24232"/>
                  </a:lnTo>
                  <a:lnTo>
                    <a:pt x="943478" y="10977"/>
                  </a:lnTo>
                  <a:lnTo>
                    <a:pt x="896638" y="2796"/>
                  </a:lnTo>
                  <a:lnTo>
                    <a:pt x="848156" y="0"/>
                  </a:lnTo>
                  <a:close/>
                </a:path>
              </a:pathLst>
            </a:custGeom>
            <a:solidFill>
              <a:srgbClr val="ED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18500" y="2416890"/>
              <a:ext cx="1264285" cy="831850"/>
            </a:xfrm>
            <a:custGeom>
              <a:avLst/>
              <a:gdLst/>
              <a:ahLst/>
              <a:cxnLst/>
              <a:rect l="l" t="t" r="r" b="b"/>
              <a:pathLst>
                <a:path w="1264285" h="831850">
                  <a:moveTo>
                    <a:pt x="0" y="415685"/>
                  </a:moveTo>
                  <a:lnTo>
                    <a:pt x="2796" y="367204"/>
                  </a:lnTo>
                  <a:lnTo>
                    <a:pt x="10979" y="320366"/>
                  </a:lnTo>
                  <a:lnTo>
                    <a:pt x="24236" y="275484"/>
                  </a:lnTo>
                  <a:lnTo>
                    <a:pt x="42254" y="232869"/>
                  </a:lnTo>
                  <a:lnTo>
                    <a:pt x="64723" y="192832"/>
                  </a:lnTo>
                  <a:lnTo>
                    <a:pt x="91331" y="155687"/>
                  </a:lnTo>
                  <a:lnTo>
                    <a:pt x="121765" y="121744"/>
                  </a:lnTo>
                  <a:lnTo>
                    <a:pt x="155714" y="91315"/>
                  </a:lnTo>
                  <a:lnTo>
                    <a:pt x="192867" y="64712"/>
                  </a:lnTo>
                  <a:lnTo>
                    <a:pt x="232910" y="42247"/>
                  </a:lnTo>
                  <a:lnTo>
                    <a:pt x="275533" y="24231"/>
                  </a:lnTo>
                  <a:lnTo>
                    <a:pt x="320423" y="10977"/>
                  </a:lnTo>
                  <a:lnTo>
                    <a:pt x="367269" y="2796"/>
                  </a:lnTo>
                  <a:lnTo>
                    <a:pt x="415759" y="0"/>
                  </a:lnTo>
                  <a:lnTo>
                    <a:pt x="848156" y="0"/>
                  </a:lnTo>
                  <a:lnTo>
                    <a:pt x="896639" y="2796"/>
                  </a:lnTo>
                  <a:lnTo>
                    <a:pt x="943480" y="10977"/>
                  </a:lnTo>
                  <a:lnTo>
                    <a:pt x="988367" y="24231"/>
                  </a:lnTo>
                  <a:lnTo>
                    <a:pt x="1030989" y="42247"/>
                  </a:lnTo>
                  <a:lnTo>
                    <a:pt x="1071032" y="64712"/>
                  </a:lnTo>
                  <a:lnTo>
                    <a:pt x="1108185" y="91315"/>
                  </a:lnTo>
                  <a:lnTo>
                    <a:pt x="1142136" y="121744"/>
                  </a:lnTo>
                  <a:lnTo>
                    <a:pt x="1172572" y="155687"/>
                  </a:lnTo>
                  <a:lnTo>
                    <a:pt x="1199182" y="192832"/>
                  </a:lnTo>
                  <a:lnTo>
                    <a:pt x="1221654" y="232869"/>
                  </a:lnTo>
                  <a:lnTo>
                    <a:pt x="1239675" y="275484"/>
                  </a:lnTo>
                  <a:lnTo>
                    <a:pt x="1252934" y="320366"/>
                  </a:lnTo>
                  <a:lnTo>
                    <a:pt x="1261118" y="367204"/>
                  </a:lnTo>
                  <a:lnTo>
                    <a:pt x="1263916" y="415685"/>
                  </a:lnTo>
                  <a:lnTo>
                    <a:pt x="1261118" y="464159"/>
                  </a:lnTo>
                  <a:lnTo>
                    <a:pt x="1252934" y="510992"/>
                  </a:lnTo>
                  <a:lnTo>
                    <a:pt x="1239675" y="555871"/>
                  </a:lnTo>
                  <a:lnTo>
                    <a:pt x="1221654" y="598484"/>
                  </a:lnTo>
                  <a:lnTo>
                    <a:pt x="1199182" y="638520"/>
                  </a:lnTo>
                  <a:lnTo>
                    <a:pt x="1172572" y="675667"/>
                  </a:lnTo>
                  <a:lnTo>
                    <a:pt x="1142136" y="709611"/>
                  </a:lnTo>
                  <a:lnTo>
                    <a:pt x="1108185" y="740043"/>
                  </a:lnTo>
                  <a:lnTo>
                    <a:pt x="1071032" y="766648"/>
                  </a:lnTo>
                  <a:lnTo>
                    <a:pt x="1030989" y="789116"/>
                  </a:lnTo>
                  <a:lnTo>
                    <a:pt x="988367" y="807134"/>
                  </a:lnTo>
                  <a:lnTo>
                    <a:pt x="943480" y="820390"/>
                  </a:lnTo>
                  <a:lnTo>
                    <a:pt x="896639" y="828573"/>
                  </a:lnTo>
                  <a:lnTo>
                    <a:pt x="848156" y="831370"/>
                  </a:lnTo>
                  <a:lnTo>
                    <a:pt x="415759" y="831370"/>
                  </a:lnTo>
                  <a:lnTo>
                    <a:pt x="367269" y="828573"/>
                  </a:lnTo>
                  <a:lnTo>
                    <a:pt x="320423" y="820390"/>
                  </a:lnTo>
                  <a:lnTo>
                    <a:pt x="275533" y="807134"/>
                  </a:lnTo>
                  <a:lnTo>
                    <a:pt x="232910" y="789116"/>
                  </a:lnTo>
                  <a:lnTo>
                    <a:pt x="192867" y="766648"/>
                  </a:lnTo>
                  <a:lnTo>
                    <a:pt x="155714" y="740043"/>
                  </a:lnTo>
                  <a:lnTo>
                    <a:pt x="121765" y="709611"/>
                  </a:lnTo>
                  <a:lnTo>
                    <a:pt x="91331" y="675667"/>
                  </a:lnTo>
                  <a:lnTo>
                    <a:pt x="64723" y="638520"/>
                  </a:lnTo>
                  <a:lnTo>
                    <a:pt x="42254" y="598484"/>
                  </a:lnTo>
                  <a:lnTo>
                    <a:pt x="24236" y="555871"/>
                  </a:lnTo>
                  <a:lnTo>
                    <a:pt x="10979" y="510992"/>
                  </a:lnTo>
                  <a:lnTo>
                    <a:pt x="2796" y="464159"/>
                  </a:lnTo>
                  <a:lnTo>
                    <a:pt x="0" y="415685"/>
                  </a:lnTo>
                  <a:close/>
                </a:path>
              </a:pathLst>
            </a:custGeom>
            <a:ln w="69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586367" y="1760105"/>
            <a:ext cx="1264285" cy="836930"/>
          </a:xfrm>
          <a:custGeom>
            <a:avLst/>
            <a:gdLst/>
            <a:ahLst/>
            <a:cxnLst/>
            <a:rect l="l" t="t" r="r" b="b"/>
            <a:pathLst>
              <a:path w="1264285" h="836930">
                <a:moveTo>
                  <a:pt x="845392" y="0"/>
                </a:moveTo>
                <a:lnTo>
                  <a:pt x="418545" y="0"/>
                </a:lnTo>
                <a:lnTo>
                  <a:pt x="369733" y="2815"/>
                </a:lnTo>
                <a:lnTo>
                  <a:pt x="322575" y="11051"/>
                </a:lnTo>
                <a:lnTo>
                  <a:pt x="277385" y="24394"/>
                </a:lnTo>
                <a:lnTo>
                  <a:pt x="234477" y="42530"/>
                </a:lnTo>
                <a:lnTo>
                  <a:pt x="194166" y="65145"/>
                </a:lnTo>
                <a:lnTo>
                  <a:pt x="156764" y="91926"/>
                </a:lnTo>
                <a:lnTo>
                  <a:pt x="122587" y="122558"/>
                </a:lnTo>
                <a:lnTo>
                  <a:pt x="91948" y="156727"/>
                </a:lnTo>
                <a:lnTo>
                  <a:pt x="65161" y="194120"/>
                </a:lnTo>
                <a:lnTo>
                  <a:pt x="42540" y="234423"/>
                </a:lnTo>
                <a:lnTo>
                  <a:pt x="24400" y="277321"/>
                </a:lnTo>
                <a:lnTo>
                  <a:pt x="11053" y="322501"/>
                </a:lnTo>
                <a:lnTo>
                  <a:pt x="2815" y="369650"/>
                </a:lnTo>
                <a:lnTo>
                  <a:pt x="0" y="418452"/>
                </a:lnTo>
                <a:lnTo>
                  <a:pt x="2815" y="467257"/>
                </a:lnTo>
                <a:lnTo>
                  <a:pt x="11053" y="514407"/>
                </a:lnTo>
                <a:lnTo>
                  <a:pt x="24400" y="559589"/>
                </a:lnTo>
                <a:lnTo>
                  <a:pt x="42540" y="602489"/>
                </a:lnTo>
                <a:lnTo>
                  <a:pt x="65161" y="642793"/>
                </a:lnTo>
                <a:lnTo>
                  <a:pt x="91948" y="680187"/>
                </a:lnTo>
                <a:lnTo>
                  <a:pt x="122587" y="714357"/>
                </a:lnTo>
                <a:lnTo>
                  <a:pt x="156764" y="744990"/>
                </a:lnTo>
                <a:lnTo>
                  <a:pt x="194166" y="771771"/>
                </a:lnTo>
                <a:lnTo>
                  <a:pt x="234477" y="794386"/>
                </a:lnTo>
                <a:lnTo>
                  <a:pt x="277385" y="812523"/>
                </a:lnTo>
                <a:lnTo>
                  <a:pt x="322575" y="825866"/>
                </a:lnTo>
                <a:lnTo>
                  <a:pt x="369733" y="834102"/>
                </a:lnTo>
                <a:lnTo>
                  <a:pt x="418545" y="836917"/>
                </a:lnTo>
                <a:lnTo>
                  <a:pt x="845392" y="836917"/>
                </a:lnTo>
                <a:lnTo>
                  <a:pt x="894195" y="834102"/>
                </a:lnTo>
                <a:lnTo>
                  <a:pt x="941346" y="825866"/>
                </a:lnTo>
                <a:lnTo>
                  <a:pt x="986531" y="812523"/>
                </a:lnTo>
                <a:lnTo>
                  <a:pt x="1029436" y="794386"/>
                </a:lnTo>
                <a:lnTo>
                  <a:pt x="1069745" y="771771"/>
                </a:lnTo>
                <a:lnTo>
                  <a:pt x="1107146" y="744990"/>
                </a:lnTo>
                <a:lnTo>
                  <a:pt x="1141324" y="714357"/>
                </a:lnTo>
                <a:lnTo>
                  <a:pt x="1171964" y="680187"/>
                </a:lnTo>
                <a:lnTo>
                  <a:pt x="1198752" y="642793"/>
                </a:lnTo>
                <a:lnTo>
                  <a:pt x="1221375" y="602489"/>
                </a:lnTo>
                <a:lnTo>
                  <a:pt x="1239517" y="559589"/>
                </a:lnTo>
                <a:lnTo>
                  <a:pt x="1252865" y="514407"/>
                </a:lnTo>
                <a:lnTo>
                  <a:pt x="1261104" y="467257"/>
                </a:lnTo>
                <a:lnTo>
                  <a:pt x="1263920" y="418452"/>
                </a:lnTo>
                <a:lnTo>
                  <a:pt x="1261105" y="369650"/>
                </a:lnTo>
                <a:lnTo>
                  <a:pt x="1252867" y="322501"/>
                </a:lnTo>
                <a:lnTo>
                  <a:pt x="1239522" y="277321"/>
                </a:lnTo>
                <a:lnTo>
                  <a:pt x="1221384" y="234423"/>
                </a:lnTo>
                <a:lnTo>
                  <a:pt x="1198765" y="194120"/>
                </a:lnTo>
                <a:lnTo>
                  <a:pt x="1171980" y="156727"/>
                </a:lnTo>
                <a:lnTo>
                  <a:pt x="1141343" y="122558"/>
                </a:lnTo>
                <a:lnTo>
                  <a:pt x="1107168" y="91926"/>
                </a:lnTo>
                <a:lnTo>
                  <a:pt x="1069768" y="65145"/>
                </a:lnTo>
                <a:lnTo>
                  <a:pt x="1029458" y="42530"/>
                </a:lnTo>
                <a:lnTo>
                  <a:pt x="986551" y="24394"/>
                </a:lnTo>
                <a:lnTo>
                  <a:pt x="941362" y="11051"/>
                </a:lnTo>
                <a:lnTo>
                  <a:pt x="894204" y="2815"/>
                </a:lnTo>
                <a:lnTo>
                  <a:pt x="84539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2409498" y="1022263"/>
            <a:ext cx="1658620" cy="843915"/>
            <a:chOff x="2409498" y="1022263"/>
            <a:chExt cx="1658620" cy="843915"/>
          </a:xfrm>
        </p:grpSpPr>
        <p:sp>
          <p:nvSpPr>
            <p:cNvPr id="15" name="object 15"/>
            <p:cNvSpPr/>
            <p:nvPr/>
          </p:nvSpPr>
          <p:spPr>
            <a:xfrm>
              <a:off x="2412949" y="1025727"/>
              <a:ext cx="1264285" cy="836930"/>
            </a:xfrm>
            <a:custGeom>
              <a:avLst/>
              <a:gdLst/>
              <a:ahLst/>
              <a:cxnLst/>
              <a:rect l="l" t="t" r="r" b="b"/>
              <a:pathLst>
                <a:path w="1264285" h="836930">
                  <a:moveTo>
                    <a:pt x="845388" y="0"/>
                  </a:moveTo>
                  <a:lnTo>
                    <a:pt x="418541" y="0"/>
                  </a:lnTo>
                  <a:lnTo>
                    <a:pt x="369728" y="2814"/>
                  </a:lnTo>
                  <a:lnTo>
                    <a:pt x="322569" y="11050"/>
                  </a:lnTo>
                  <a:lnTo>
                    <a:pt x="277379" y="24392"/>
                  </a:lnTo>
                  <a:lnTo>
                    <a:pt x="234472" y="42528"/>
                  </a:lnTo>
                  <a:lnTo>
                    <a:pt x="194161" y="65142"/>
                  </a:lnTo>
                  <a:lnTo>
                    <a:pt x="156760" y="91922"/>
                  </a:lnTo>
                  <a:lnTo>
                    <a:pt x="122583" y="122553"/>
                  </a:lnTo>
                  <a:lnTo>
                    <a:pt x="91945" y="156722"/>
                  </a:lnTo>
                  <a:lnTo>
                    <a:pt x="65159" y="194115"/>
                  </a:lnTo>
                  <a:lnTo>
                    <a:pt x="42539" y="234417"/>
                  </a:lnTo>
                  <a:lnTo>
                    <a:pt x="24399" y="277316"/>
                  </a:lnTo>
                  <a:lnTo>
                    <a:pt x="11053" y="322497"/>
                  </a:lnTo>
                  <a:lnTo>
                    <a:pt x="2815" y="369647"/>
                  </a:lnTo>
                  <a:lnTo>
                    <a:pt x="0" y="418452"/>
                  </a:lnTo>
                  <a:lnTo>
                    <a:pt x="2815" y="467257"/>
                  </a:lnTo>
                  <a:lnTo>
                    <a:pt x="11053" y="514407"/>
                  </a:lnTo>
                  <a:lnTo>
                    <a:pt x="24399" y="559589"/>
                  </a:lnTo>
                  <a:lnTo>
                    <a:pt x="42539" y="602489"/>
                  </a:lnTo>
                  <a:lnTo>
                    <a:pt x="65159" y="642793"/>
                  </a:lnTo>
                  <a:lnTo>
                    <a:pt x="91945" y="680187"/>
                  </a:lnTo>
                  <a:lnTo>
                    <a:pt x="122583" y="714357"/>
                  </a:lnTo>
                  <a:lnTo>
                    <a:pt x="156760" y="744990"/>
                  </a:lnTo>
                  <a:lnTo>
                    <a:pt x="194161" y="771771"/>
                  </a:lnTo>
                  <a:lnTo>
                    <a:pt x="234472" y="794386"/>
                  </a:lnTo>
                  <a:lnTo>
                    <a:pt x="277379" y="812523"/>
                  </a:lnTo>
                  <a:lnTo>
                    <a:pt x="322569" y="825866"/>
                  </a:lnTo>
                  <a:lnTo>
                    <a:pt x="369728" y="834102"/>
                  </a:lnTo>
                  <a:lnTo>
                    <a:pt x="418541" y="836917"/>
                  </a:lnTo>
                  <a:lnTo>
                    <a:pt x="845388" y="836917"/>
                  </a:lnTo>
                  <a:lnTo>
                    <a:pt x="894200" y="834102"/>
                  </a:lnTo>
                  <a:lnTo>
                    <a:pt x="941358" y="825866"/>
                  </a:lnTo>
                  <a:lnTo>
                    <a:pt x="986547" y="812523"/>
                  </a:lnTo>
                  <a:lnTo>
                    <a:pt x="1029454" y="794386"/>
                  </a:lnTo>
                  <a:lnTo>
                    <a:pt x="1069764" y="771771"/>
                  </a:lnTo>
                  <a:lnTo>
                    <a:pt x="1107164" y="744990"/>
                  </a:lnTo>
                  <a:lnTo>
                    <a:pt x="1141339" y="714357"/>
                  </a:lnTo>
                  <a:lnTo>
                    <a:pt x="1171976" y="680187"/>
                  </a:lnTo>
                  <a:lnTo>
                    <a:pt x="1198761" y="642793"/>
                  </a:lnTo>
                  <a:lnTo>
                    <a:pt x="1221380" y="602489"/>
                  </a:lnTo>
                  <a:lnTo>
                    <a:pt x="1239519" y="559589"/>
                  </a:lnTo>
                  <a:lnTo>
                    <a:pt x="1252864" y="514407"/>
                  </a:lnTo>
                  <a:lnTo>
                    <a:pt x="1261101" y="467257"/>
                  </a:lnTo>
                  <a:lnTo>
                    <a:pt x="1263916" y="418452"/>
                  </a:lnTo>
                  <a:lnTo>
                    <a:pt x="1261101" y="369647"/>
                  </a:lnTo>
                  <a:lnTo>
                    <a:pt x="1252864" y="322497"/>
                  </a:lnTo>
                  <a:lnTo>
                    <a:pt x="1239519" y="277316"/>
                  </a:lnTo>
                  <a:lnTo>
                    <a:pt x="1221380" y="234417"/>
                  </a:lnTo>
                  <a:lnTo>
                    <a:pt x="1198761" y="194115"/>
                  </a:lnTo>
                  <a:lnTo>
                    <a:pt x="1171976" y="156722"/>
                  </a:lnTo>
                  <a:lnTo>
                    <a:pt x="1141339" y="122553"/>
                  </a:lnTo>
                  <a:lnTo>
                    <a:pt x="1107164" y="91922"/>
                  </a:lnTo>
                  <a:lnTo>
                    <a:pt x="1069764" y="65142"/>
                  </a:lnTo>
                  <a:lnTo>
                    <a:pt x="1029454" y="42528"/>
                  </a:lnTo>
                  <a:lnTo>
                    <a:pt x="986547" y="24392"/>
                  </a:lnTo>
                  <a:lnTo>
                    <a:pt x="941358" y="11050"/>
                  </a:lnTo>
                  <a:lnTo>
                    <a:pt x="894200" y="2814"/>
                  </a:lnTo>
                  <a:lnTo>
                    <a:pt x="845388" y="0"/>
                  </a:lnTo>
                  <a:close/>
                </a:path>
              </a:pathLst>
            </a:custGeom>
            <a:solidFill>
              <a:srgbClr val="ED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12963" y="1025727"/>
              <a:ext cx="1264285" cy="836930"/>
            </a:xfrm>
            <a:custGeom>
              <a:avLst/>
              <a:gdLst/>
              <a:ahLst/>
              <a:cxnLst/>
              <a:rect l="l" t="t" r="r" b="b"/>
              <a:pathLst>
                <a:path w="1264285" h="836930">
                  <a:moveTo>
                    <a:pt x="0" y="418453"/>
                  </a:moveTo>
                  <a:lnTo>
                    <a:pt x="2815" y="369650"/>
                  </a:lnTo>
                  <a:lnTo>
                    <a:pt x="11052" y="322501"/>
                  </a:lnTo>
                  <a:lnTo>
                    <a:pt x="24398" y="277320"/>
                  </a:lnTo>
                  <a:lnTo>
                    <a:pt x="42537" y="234422"/>
                  </a:lnTo>
                  <a:lnTo>
                    <a:pt x="65156" y="194119"/>
                  </a:lnTo>
                  <a:lnTo>
                    <a:pt x="91941" y="156726"/>
                  </a:lnTo>
                  <a:lnTo>
                    <a:pt x="122578" y="122556"/>
                  </a:lnTo>
                  <a:lnTo>
                    <a:pt x="156754" y="91925"/>
                  </a:lnTo>
                  <a:lnTo>
                    <a:pt x="194153" y="65144"/>
                  </a:lnTo>
                  <a:lnTo>
                    <a:pt x="234463" y="42529"/>
                  </a:lnTo>
                  <a:lnTo>
                    <a:pt x="277370" y="24393"/>
                  </a:lnTo>
                  <a:lnTo>
                    <a:pt x="322558" y="11050"/>
                  </a:lnTo>
                  <a:lnTo>
                    <a:pt x="369716" y="2815"/>
                  </a:lnTo>
                  <a:lnTo>
                    <a:pt x="418528" y="0"/>
                  </a:lnTo>
                  <a:lnTo>
                    <a:pt x="845375" y="0"/>
                  </a:lnTo>
                  <a:lnTo>
                    <a:pt x="894187" y="2815"/>
                  </a:lnTo>
                  <a:lnTo>
                    <a:pt x="941345" y="11050"/>
                  </a:lnTo>
                  <a:lnTo>
                    <a:pt x="986534" y="24393"/>
                  </a:lnTo>
                  <a:lnTo>
                    <a:pt x="1029442" y="42529"/>
                  </a:lnTo>
                  <a:lnTo>
                    <a:pt x="1069753" y="65144"/>
                  </a:lnTo>
                  <a:lnTo>
                    <a:pt x="1107154" y="91925"/>
                  </a:lnTo>
                  <a:lnTo>
                    <a:pt x="1141331" y="122556"/>
                  </a:lnTo>
                  <a:lnTo>
                    <a:pt x="1171969" y="156726"/>
                  </a:lnTo>
                  <a:lnTo>
                    <a:pt x="1198756" y="194119"/>
                  </a:lnTo>
                  <a:lnTo>
                    <a:pt x="1221376" y="234422"/>
                  </a:lnTo>
                  <a:lnTo>
                    <a:pt x="1239516" y="277320"/>
                  </a:lnTo>
                  <a:lnTo>
                    <a:pt x="1252862" y="322501"/>
                  </a:lnTo>
                  <a:lnTo>
                    <a:pt x="1261100" y="369650"/>
                  </a:lnTo>
                  <a:lnTo>
                    <a:pt x="1263916" y="418453"/>
                  </a:lnTo>
                  <a:lnTo>
                    <a:pt x="1261100" y="467256"/>
                  </a:lnTo>
                  <a:lnTo>
                    <a:pt x="1252862" y="514405"/>
                  </a:lnTo>
                  <a:lnTo>
                    <a:pt x="1239516" y="559586"/>
                  </a:lnTo>
                  <a:lnTo>
                    <a:pt x="1221376" y="602485"/>
                  </a:lnTo>
                  <a:lnTo>
                    <a:pt x="1198756" y="642787"/>
                  </a:lnTo>
                  <a:lnTo>
                    <a:pt x="1171969" y="680180"/>
                  </a:lnTo>
                  <a:lnTo>
                    <a:pt x="1141331" y="714350"/>
                  </a:lnTo>
                  <a:lnTo>
                    <a:pt x="1107154" y="744982"/>
                  </a:lnTo>
                  <a:lnTo>
                    <a:pt x="1069753" y="771762"/>
                  </a:lnTo>
                  <a:lnTo>
                    <a:pt x="1029442" y="794377"/>
                  </a:lnTo>
                  <a:lnTo>
                    <a:pt x="986534" y="812513"/>
                  </a:lnTo>
                  <a:lnTo>
                    <a:pt x="941345" y="825856"/>
                  </a:lnTo>
                  <a:lnTo>
                    <a:pt x="894187" y="834092"/>
                  </a:lnTo>
                  <a:lnTo>
                    <a:pt x="845375" y="836907"/>
                  </a:lnTo>
                  <a:lnTo>
                    <a:pt x="418528" y="836907"/>
                  </a:lnTo>
                  <a:lnTo>
                    <a:pt x="369716" y="834092"/>
                  </a:lnTo>
                  <a:lnTo>
                    <a:pt x="322558" y="825856"/>
                  </a:lnTo>
                  <a:lnTo>
                    <a:pt x="277370" y="812513"/>
                  </a:lnTo>
                  <a:lnTo>
                    <a:pt x="234463" y="794377"/>
                  </a:lnTo>
                  <a:lnTo>
                    <a:pt x="194153" y="771762"/>
                  </a:lnTo>
                  <a:lnTo>
                    <a:pt x="156754" y="744982"/>
                  </a:lnTo>
                  <a:lnTo>
                    <a:pt x="122578" y="714350"/>
                  </a:lnTo>
                  <a:lnTo>
                    <a:pt x="91941" y="680180"/>
                  </a:lnTo>
                  <a:lnTo>
                    <a:pt x="65156" y="642787"/>
                  </a:lnTo>
                  <a:lnTo>
                    <a:pt x="42537" y="602485"/>
                  </a:lnTo>
                  <a:lnTo>
                    <a:pt x="24398" y="559586"/>
                  </a:lnTo>
                  <a:lnTo>
                    <a:pt x="11052" y="514405"/>
                  </a:lnTo>
                  <a:lnTo>
                    <a:pt x="2815" y="467256"/>
                  </a:lnTo>
                  <a:lnTo>
                    <a:pt x="0" y="418453"/>
                  </a:lnTo>
                  <a:close/>
                </a:path>
              </a:pathLst>
            </a:custGeom>
            <a:ln w="692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82416" y="1125490"/>
              <a:ext cx="378460" cy="672465"/>
            </a:xfrm>
            <a:custGeom>
              <a:avLst/>
              <a:gdLst/>
              <a:ahLst/>
              <a:cxnLst/>
              <a:rect l="l" t="t" r="r" b="b"/>
              <a:pathLst>
                <a:path w="378460" h="672464">
                  <a:moveTo>
                    <a:pt x="0" y="330793"/>
                  </a:moveTo>
                  <a:lnTo>
                    <a:pt x="189120" y="330793"/>
                  </a:lnTo>
                  <a:lnTo>
                    <a:pt x="189120" y="0"/>
                  </a:lnTo>
                  <a:lnTo>
                    <a:pt x="378201" y="0"/>
                  </a:lnTo>
                </a:path>
                <a:path w="378460" h="672464">
                  <a:moveTo>
                    <a:pt x="0" y="332545"/>
                  </a:moveTo>
                  <a:lnTo>
                    <a:pt x="189120" y="332545"/>
                  </a:lnTo>
                  <a:lnTo>
                    <a:pt x="189120" y="671847"/>
                  </a:lnTo>
                  <a:lnTo>
                    <a:pt x="378201" y="671847"/>
                  </a:lnTo>
                </a:path>
              </a:pathLst>
            </a:custGeom>
            <a:ln w="13857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47443" y="2656933"/>
            <a:ext cx="755015" cy="2940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30"/>
              </a:spcBef>
            </a:pPr>
            <a:r>
              <a:rPr sz="850" spc="-10" dirty="0">
                <a:solidFill>
                  <a:srgbClr val="FFFFFF"/>
                </a:solidFill>
                <a:latin typeface="Calibri"/>
                <a:cs typeface="Calibri"/>
              </a:rPr>
              <a:t>LOISIR/</a:t>
            </a:r>
            <a:endParaRPr sz="8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850" spc="-10" dirty="0">
                <a:solidFill>
                  <a:srgbClr val="FFFFFF"/>
                </a:solidFill>
                <a:latin typeface="Calibri"/>
                <a:cs typeface="Calibri"/>
              </a:rPr>
              <a:t>ENTRAINEMENT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6801" y="2009567"/>
            <a:ext cx="572135" cy="29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 marR="5080" indent="-76835">
              <a:lnSpc>
                <a:spcPct val="102699"/>
              </a:lnSpc>
              <a:spcBef>
                <a:spcPts val="95"/>
              </a:spcBef>
            </a:pPr>
            <a:r>
              <a:rPr sz="850" spc="26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50" spc="95" dirty="0">
                <a:solidFill>
                  <a:srgbClr val="FFFFFF"/>
                </a:solidFill>
                <a:latin typeface="Roboto"/>
                <a:cs typeface="Roboto"/>
              </a:rPr>
              <a:t>IC</a:t>
            </a:r>
            <a:r>
              <a:rPr sz="850" spc="6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50" dirty="0">
                <a:solidFill>
                  <a:srgbClr val="FFFFFF"/>
                </a:solidFill>
                <a:latin typeface="Roboto"/>
                <a:cs typeface="Roboto"/>
              </a:rPr>
              <a:t>NCI</a:t>
            </a:r>
            <a:r>
              <a:rPr sz="850" spc="28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50" spc="-50" dirty="0">
                <a:solidFill>
                  <a:srgbClr val="FFFFFF"/>
                </a:solidFill>
                <a:latin typeface="Roboto"/>
                <a:cs typeface="Roboto"/>
              </a:rPr>
              <a:t>,</a:t>
            </a:r>
            <a:r>
              <a:rPr sz="850" spc="120" dirty="0">
                <a:solidFill>
                  <a:srgbClr val="FFFFFF"/>
                </a:solidFill>
                <a:latin typeface="Roboto"/>
                <a:cs typeface="Roboto"/>
              </a:rPr>
              <a:t> U</a:t>
            </a:r>
            <a:r>
              <a:rPr sz="850" spc="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50" spc="75" dirty="0">
                <a:solidFill>
                  <a:srgbClr val="FFFFFF"/>
                </a:solidFill>
                <a:latin typeface="Roboto"/>
                <a:cs typeface="Roboto"/>
              </a:rPr>
              <a:t>O </a:t>
            </a:r>
            <a:endParaRPr sz="850">
              <a:latin typeface="Roboto"/>
              <a:cs typeface="Robo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675488" y="2487551"/>
            <a:ext cx="2327275" cy="1540510"/>
            <a:chOff x="3675488" y="2487551"/>
            <a:chExt cx="2327275" cy="1540510"/>
          </a:xfrm>
        </p:grpSpPr>
        <p:sp>
          <p:nvSpPr>
            <p:cNvPr id="21" name="object 21"/>
            <p:cNvSpPr/>
            <p:nvPr/>
          </p:nvSpPr>
          <p:spPr>
            <a:xfrm>
              <a:off x="3682417" y="2494480"/>
              <a:ext cx="378460" cy="335280"/>
            </a:xfrm>
            <a:custGeom>
              <a:avLst/>
              <a:gdLst/>
              <a:ahLst/>
              <a:cxnLst/>
              <a:rect l="l" t="t" r="r" b="b"/>
              <a:pathLst>
                <a:path w="378460" h="335280">
                  <a:moveTo>
                    <a:pt x="0" y="335187"/>
                  </a:moveTo>
                  <a:lnTo>
                    <a:pt x="189120" y="335187"/>
                  </a:lnTo>
                  <a:lnTo>
                    <a:pt x="189120" y="0"/>
                  </a:lnTo>
                  <a:lnTo>
                    <a:pt x="378201" y="0"/>
                  </a:lnTo>
                </a:path>
              </a:pathLst>
            </a:custGeom>
            <a:ln w="13857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70902" y="2838124"/>
              <a:ext cx="219075" cy="889635"/>
            </a:xfrm>
            <a:custGeom>
              <a:avLst/>
              <a:gdLst/>
              <a:ahLst/>
              <a:cxnLst/>
              <a:rect l="l" t="t" r="r" b="b"/>
              <a:pathLst>
                <a:path w="219075" h="889635">
                  <a:moveTo>
                    <a:pt x="0" y="0"/>
                  </a:moveTo>
                  <a:lnTo>
                    <a:pt x="0" y="889467"/>
                  </a:lnTo>
                  <a:lnTo>
                    <a:pt x="218599" y="889467"/>
                  </a:lnTo>
                </a:path>
              </a:pathLst>
            </a:custGeom>
            <a:ln w="13858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2625" y="3542016"/>
              <a:ext cx="1906727" cy="48219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092638" y="3542023"/>
              <a:ext cx="1906905" cy="482600"/>
            </a:xfrm>
            <a:custGeom>
              <a:avLst/>
              <a:gdLst/>
              <a:ahLst/>
              <a:cxnLst/>
              <a:rect l="l" t="t" r="r" b="b"/>
              <a:pathLst>
                <a:path w="1906904" h="482600">
                  <a:moveTo>
                    <a:pt x="0" y="241088"/>
                  </a:moveTo>
                  <a:lnTo>
                    <a:pt x="4899" y="192501"/>
                  </a:lnTo>
                  <a:lnTo>
                    <a:pt x="18949" y="147246"/>
                  </a:lnTo>
                  <a:lnTo>
                    <a:pt x="41182" y="106294"/>
                  </a:lnTo>
                  <a:lnTo>
                    <a:pt x="70627" y="70613"/>
                  </a:lnTo>
                  <a:lnTo>
                    <a:pt x="106316" y="41174"/>
                  </a:lnTo>
                  <a:lnTo>
                    <a:pt x="147278" y="18946"/>
                  </a:lnTo>
                  <a:lnTo>
                    <a:pt x="192543" y="4898"/>
                  </a:lnTo>
                  <a:lnTo>
                    <a:pt x="241143" y="0"/>
                  </a:lnTo>
                  <a:lnTo>
                    <a:pt x="1665589" y="0"/>
                  </a:lnTo>
                  <a:lnTo>
                    <a:pt x="1714281" y="4898"/>
                  </a:lnTo>
                  <a:lnTo>
                    <a:pt x="1759589" y="18946"/>
                  </a:lnTo>
                  <a:lnTo>
                    <a:pt x="1800557" y="41174"/>
                  </a:lnTo>
                  <a:lnTo>
                    <a:pt x="1836224" y="70613"/>
                  </a:lnTo>
                  <a:lnTo>
                    <a:pt x="1865634" y="106294"/>
                  </a:lnTo>
                  <a:lnTo>
                    <a:pt x="1887828" y="147246"/>
                  </a:lnTo>
                  <a:lnTo>
                    <a:pt x="1901847" y="192501"/>
                  </a:lnTo>
                  <a:lnTo>
                    <a:pt x="1906733" y="241088"/>
                  </a:lnTo>
                  <a:lnTo>
                    <a:pt x="1901847" y="289679"/>
                  </a:lnTo>
                  <a:lnTo>
                    <a:pt x="1887828" y="334937"/>
                  </a:lnTo>
                  <a:lnTo>
                    <a:pt x="1865634" y="375891"/>
                  </a:lnTo>
                  <a:lnTo>
                    <a:pt x="1836224" y="411573"/>
                  </a:lnTo>
                  <a:lnTo>
                    <a:pt x="1800557" y="441014"/>
                  </a:lnTo>
                  <a:lnTo>
                    <a:pt x="1759589" y="463242"/>
                  </a:lnTo>
                  <a:lnTo>
                    <a:pt x="1714281" y="477291"/>
                  </a:lnTo>
                  <a:lnTo>
                    <a:pt x="1665589" y="482189"/>
                  </a:lnTo>
                  <a:lnTo>
                    <a:pt x="241143" y="482189"/>
                  </a:lnTo>
                  <a:lnTo>
                    <a:pt x="192543" y="477291"/>
                  </a:lnTo>
                  <a:lnTo>
                    <a:pt x="147278" y="463242"/>
                  </a:lnTo>
                  <a:lnTo>
                    <a:pt x="106316" y="441014"/>
                  </a:lnTo>
                  <a:lnTo>
                    <a:pt x="70627" y="411573"/>
                  </a:lnTo>
                  <a:lnTo>
                    <a:pt x="41182" y="375891"/>
                  </a:lnTo>
                  <a:lnTo>
                    <a:pt x="18949" y="334937"/>
                  </a:lnTo>
                  <a:lnTo>
                    <a:pt x="4899" y="289679"/>
                  </a:lnTo>
                  <a:lnTo>
                    <a:pt x="0" y="241088"/>
                  </a:lnTo>
                  <a:close/>
                </a:path>
              </a:pathLst>
            </a:custGeom>
            <a:ln w="6466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76439" y="2810403"/>
              <a:ext cx="219075" cy="323215"/>
            </a:xfrm>
            <a:custGeom>
              <a:avLst/>
              <a:gdLst/>
              <a:ahLst/>
              <a:cxnLst/>
              <a:rect l="l" t="t" r="r" b="b"/>
              <a:pathLst>
                <a:path w="219075" h="323214">
                  <a:moveTo>
                    <a:pt x="0" y="0"/>
                  </a:moveTo>
                  <a:lnTo>
                    <a:pt x="0" y="322894"/>
                  </a:lnTo>
                  <a:lnTo>
                    <a:pt x="218599" y="322894"/>
                  </a:lnTo>
                </a:path>
              </a:pathLst>
            </a:custGeom>
            <a:ln w="13857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689580" y="1293477"/>
            <a:ext cx="673100" cy="1587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50" spc="-10" dirty="0">
                <a:solidFill>
                  <a:srgbClr val="FFFFFF"/>
                </a:solidFill>
                <a:latin typeface="Calibri"/>
                <a:cs typeface="Calibri"/>
              </a:rPr>
              <a:t>COMPETITION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9556" y="656088"/>
            <a:ext cx="233616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latin typeface="Calibri"/>
                <a:cs typeface="Calibri"/>
              </a:rPr>
              <a:t>Individuel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accident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et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rc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individuel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08520" y="931239"/>
            <a:ext cx="738121" cy="37730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0694" y="2311322"/>
            <a:ext cx="738121" cy="37730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0694" y="2997804"/>
            <a:ext cx="738121" cy="37302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130" y="3552057"/>
            <a:ext cx="738121" cy="37302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23647" y="1477442"/>
            <a:ext cx="471195" cy="476654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6400" y="5291835"/>
            <a:ext cx="6653148" cy="3204209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719634" y="4389757"/>
            <a:ext cx="5516245" cy="248920"/>
          </a:xfrm>
          <a:custGeom>
            <a:avLst/>
            <a:gdLst/>
            <a:ahLst/>
            <a:cxnLst/>
            <a:rect l="l" t="t" r="r" b="b"/>
            <a:pathLst>
              <a:path w="5516245" h="248920">
                <a:moveTo>
                  <a:pt x="5516245" y="0"/>
                </a:moveTo>
                <a:lnTo>
                  <a:pt x="0" y="0"/>
                </a:lnTo>
                <a:lnTo>
                  <a:pt x="0" y="248409"/>
                </a:lnTo>
                <a:lnTo>
                  <a:pt x="5516245" y="248409"/>
                </a:lnTo>
                <a:lnTo>
                  <a:pt x="551624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92145" y="3013868"/>
            <a:ext cx="5756910" cy="16338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740785">
              <a:lnSpc>
                <a:spcPct val="100000"/>
              </a:lnSpc>
              <a:spcBef>
                <a:spcPts val="110"/>
              </a:spcBef>
            </a:pPr>
            <a:r>
              <a:rPr sz="1300" dirty="0">
                <a:latin typeface="Calibri"/>
                <a:cs typeface="Calibri"/>
              </a:rPr>
              <a:t>Hors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club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UFOLEP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300">
              <a:latin typeface="Calibri"/>
              <a:cs typeface="Calibri"/>
            </a:endParaRPr>
          </a:p>
          <a:p>
            <a:pPr marL="3735070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Entrainement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individuel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300" dirty="0">
                <a:latin typeface="Calibri"/>
                <a:cs typeface="Calibri"/>
              </a:rPr>
              <a:t>Compétition=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manifestation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avec</a:t>
            </a:r>
            <a:r>
              <a:rPr sz="1300" spc="-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classement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30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</a:pPr>
            <a:r>
              <a:rPr sz="1600" u="sng" spc="-14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SAUF</a:t>
            </a:r>
            <a:r>
              <a:rPr sz="16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2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POUR</a:t>
            </a:r>
            <a:r>
              <a:rPr sz="16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21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LES</a:t>
            </a:r>
            <a:r>
              <a:rPr sz="16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7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SPORTS</a:t>
            </a:r>
            <a:r>
              <a:rPr sz="16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5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MECANIQUES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24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ET</a:t>
            </a:r>
            <a:r>
              <a:rPr sz="16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3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MOTOCROSS</a:t>
            </a:r>
            <a:r>
              <a:rPr sz="16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2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où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9634" y="4638165"/>
            <a:ext cx="6268085" cy="25019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600" u="sng" spc="-3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l’entrainement</a:t>
            </a:r>
            <a:r>
              <a:rPr sz="1600" u="sng" spc="-10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600" u="sng" spc="-3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n’est</a:t>
            </a:r>
            <a:r>
              <a:rPr sz="1600" u="sng" spc="-1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600" u="sng" spc="-5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possible</a:t>
            </a:r>
            <a:r>
              <a:rPr sz="1600" u="sng" spc="-9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que</a:t>
            </a:r>
            <a:r>
              <a:rPr sz="1600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dans</a:t>
            </a:r>
            <a:r>
              <a:rPr sz="1600" u="sng" spc="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un</a:t>
            </a:r>
            <a:r>
              <a:rPr sz="1600" u="sng" spc="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club</a:t>
            </a:r>
            <a:r>
              <a:rPr sz="1600" u="sng" spc="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7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UFOLEP</a:t>
            </a:r>
            <a:r>
              <a:rPr sz="1600" u="sng" spc="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et</a:t>
            </a:r>
            <a:r>
              <a:rPr sz="1600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7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sur</a:t>
            </a:r>
            <a:r>
              <a:rPr sz="1600" u="sng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2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un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19634" y="4888100"/>
            <a:ext cx="1885950" cy="2489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600" u="sng" spc="-6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terrain</a:t>
            </a:r>
            <a:r>
              <a:rPr sz="16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homologué.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993890" y="9605630"/>
            <a:ext cx="273685" cy="274320"/>
            <a:chOff x="6993890" y="9605630"/>
            <a:chExt cx="273685" cy="274320"/>
          </a:xfrm>
        </p:grpSpPr>
        <p:sp>
          <p:nvSpPr>
            <p:cNvPr id="39" name="object 39"/>
            <p:cNvSpPr/>
            <p:nvPr/>
          </p:nvSpPr>
          <p:spPr>
            <a:xfrm>
              <a:off x="7000240" y="9611980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429" y="0"/>
                  </a:moveTo>
                  <a:lnTo>
                    <a:pt x="79670" y="10268"/>
                  </a:lnTo>
                  <a:lnTo>
                    <a:pt x="38211" y="38271"/>
                  </a:lnTo>
                  <a:lnTo>
                    <a:pt x="10253" y="79806"/>
                  </a:lnTo>
                  <a:lnTo>
                    <a:pt x="0" y="130671"/>
                  </a:lnTo>
                  <a:lnTo>
                    <a:pt x="10253" y="181539"/>
                  </a:lnTo>
                  <a:lnTo>
                    <a:pt x="38211" y="223078"/>
                  </a:lnTo>
                  <a:lnTo>
                    <a:pt x="79670" y="251083"/>
                  </a:lnTo>
                  <a:lnTo>
                    <a:pt x="130429" y="261352"/>
                  </a:lnTo>
                  <a:lnTo>
                    <a:pt x="181260" y="251083"/>
                  </a:lnTo>
                  <a:lnTo>
                    <a:pt x="222758" y="223078"/>
                  </a:lnTo>
                  <a:lnTo>
                    <a:pt x="250729" y="181539"/>
                  </a:lnTo>
                  <a:lnTo>
                    <a:pt x="260985" y="130671"/>
                  </a:lnTo>
                  <a:lnTo>
                    <a:pt x="250729" y="79806"/>
                  </a:lnTo>
                  <a:lnTo>
                    <a:pt x="222758" y="38271"/>
                  </a:lnTo>
                  <a:lnTo>
                    <a:pt x="181260" y="10268"/>
                  </a:lnTo>
                  <a:lnTo>
                    <a:pt x="130429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00240" y="9611980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71"/>
                  </a:moveTo>
                  <a:lnTo>
                    <a:pt x="10253" y="79806"/>
                  </a:lnTo>
                  <a:lnTo>
                    <a:pt x="38211" y="38271"/>
                  </a:lnTo>
                  <a:lnTo>
                    <a:pt x="79670" y="10268"/>
                  </a:lnTo>
                  <a:lnTo>
                    <a:pt x="130429" y="0"/>
                  </a:lnTo>
                  <a:lnTo>
                    <a:pt x="181260" y="10268"/>
                  </a:lnTo>
                  <a:lnTo>
                    <a:pt x="222758" y="38271"/>
                  </a:lnTo>
                  <a:lnTo>
                    <a:pt x="250729" y="79806"/>
                  </a:lnTo>
                  <a:lnTo>
                    <a:pt x="260985" y="130671"/>
                  </a:lnTo>
                  <a:lnTo>
                    <a:pt x="250729" y="181539"/>
                  </a:lnTo>
                  <a:lnTo>
                    <a:pt x="222758" y="223078"/>
                  </a:lnTo>
                  <a:lnTo>
                    <a:pt x="181260" y="251083"/>
                  </a:lnTo>
                  <a:lnTo>
                    <a:pt x="130429" y="261352"/>
                  </a:lnTo>
                  <a:lnTo>
                    <a:pt x="79670" y="251083"/>
                  </a:lnTo>
                  <a:lnTo>
                    <a:pt x="38211" y="223078"/>
                  </a:lnTo>
                  <a:lnTo>
                    <a:pt x="10253" y="181539"/>
                  </a:lnTo>
                  <a:lnTo>
                    <a:pt x="0" y="130671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2873121" y="2960750"/>
            <a:ext cx="127000" cy="1484630"/>
          </a:xfrm>
          <a:custGeom>
            <a:avLst/>
            <a:gdLst/>
            <a:ahLst/>
            <a:cxnLst/>
            <a:rect l="l" t="t" r="r" b="b"/>
            <a:pathLst>
              <a:path w="127000" h="1484629">
                <a:moveTo>
                  <a:pt x="58674" y="1421479"/>
                </a:moveTo>
                <a:lnTo>
                  <a:pt x="35814" y="1434846"/>
                </a:lnTo>
                <a:lnTo>
                  <a:pt x="118999" y="1483360"/>
                </a:lnTo>
                <a:lnTo>
                  <a:pt x="121285" y="1484630"/>
                </a:lnTo>
                <a:lnTo>
                  <a:pt x="124206" y="1483868"/>
                </a:lnTo>
                <a:lnTo>
                  <a:pt x="125603" y="1481709"/>
                </a:lnTo>
                <a:lnTo>
                  <a:pt x="126873" y="1479423"/>
                </a:lnTo>
                <a:lnTo>
                  <a:pt x="126111" y="1476502"/>
                </a:lnTo>
                <a:lnTo>
                  <a:pt x="123825" y="1475105"/>
                </a:lnTo>
                <a:lnTo>
                  <a:pt x="62865" y="1439545"/>
                </a:lnTo>
                <a:lnTo>
                  <a:pt x="45212" y="1439545"/>
                </a:lnTo>
                <a:lnTo>
                  <a:pt x="45212" y="1430020"/>
                </a:lnTo>
                <a:lnTo>
                  <a:pt x="58674" y="1430020"/>
                </a:lnTo>
                <a:lnTo>
                  <a:pt x="58674" y="1421479"/>
                </a:lnTo>
                <a:close/>
              </a:path>
              <a:path w="127000" h="1484629">
                <a:moveTo>
                  <a:pt x="58674" y="1430020"/>
                </a:moveTo>
                <a:lnTo>
                  <a:pt x="45212" y="1430020"/>
                </a:lnTo>
                <a:lnTo>
                  <a:pt x="45212" y="1439545"/>
                </a:lnTo>
                <a:lnTo>
                  <a:pt x="62865" y="1439545"/>
                </a:lnTo>
                <a:lnTo>
                  <a:pt x="61776" y="1438910"/>
                </a:lnTo>
                <a:lnTo>
                  <a:pt x="47625" y="1438910"/>
                </a:lnTo>
                <a:lnTo>
                  <a:pt x="47625" y="1430655"/>
                </a:lnTo>
                <a:lnTo>
                  <a:pt x="58674" y="1430655"/>
                </a:lnTo>
                <a:lnTo>
                  <a:pt x="58674" y="1430020"/>
                </a:lnTo>
                <a:close/>
              </a:path>
              <a:path w="127000" h="1484629">
                <a:moveTo>
                  <a:pt x="68199" y="1430020"/>
                </a:moveTo>
                <a:lnTo>
                  <a:pt x="63500" y="1430020"/>
                </a:lnTo>
                <a:lnTo>
                  <a:pt x="58674" y="1434846"/>
                </a:lnTo>
                <a:lnTo>
                  <a:pt x="54809" y="1434846"/>
                </a:lnTo>
                <a:lnTo>
                  <a:pt x="62865" y="1439545"/>
                </a:lnTo>
                <a:lnTo>
                  <a:pt x="66040" y="1439545"/>
                </a:lnTo>
                <a:lnTo>
                  <a:pt x="68199" y="1437386"/>
                </a:lnTo>
                <a:lnTo>
                  <a:pt x="68199" y="1430020"/>
                </a:lnTo>
                <a:close/>
              </a:path>
              <a:path w="127000" h="1484629">
                <a:moveTo>
                  <a:pt x="47625" y="1430655"/>
                </a:moveTo>
                <a:lnTo>
                  <a:pt x="47625" y="1438910"/>
                </a:lnTo>
                <a:lnTo>
                  <a:pt x="54591" y="1434846"/>
                </a:lnTo>
                <a:lnTo>
                  <a:pt x="54809" y="1434846"/>
                </a:lnTo>
                <a:lnTo>
                  <a:pt x="47625" y="1430655"/>
                </a:lnTo>
                <a:close/>
              </a:path>
              <a:path w="127000" h="1484629">
                <a:moveTo>
                  <a:pt x="58674" y="1432464"/>
                </a:moveTo>
                <a:lnTo>
                  <a:pt x="47625" y="1438910"/>
                </a:lnTo>
                <a:lnTo>
                  <a:pt x="61776" y="1438910"/>
                </a:lnTo>
                <a:lnTo>
                  <a:pt x="54809" y="1434846"/>
                </a:lnTo>
                <a:lnTo>
                  <a:pt x="58674" y="1434846"/>
                </a:lnTo>
                <a:lnTo>
                  <a:pt x="58674" y="1432464"/>
                </a:lnTo>
                <a:close/>
              </a:path>
              <a:path w="127000" h="1484629">
                <a:moveTo>
                  <a:pt x="58674" y="1430655"/>
                </a:moveTo>
                <a:lnTo>
                  <a:pt x="47625" y="1430655"/>
                </a:lnTo>
                <a:lnTo>
                  <a:pt x="54809" y="1434846"/>
                </a:lnTo>
                <a:lnTo>
                  <a:pt x="54591" y="1434846"/>
                </a:lnTo>
                <a:lnTo>
                  <a:pt x="58674" y="1432464"/>
                </a:lnTo>
                <a:lnTo>
                  <a:pt x="58674" y="1430655"/>
                </a:lnTo>
                <a:close/>
              </a:path>
              <a:path w="127000" h="1484629">
                <a:moveTo>
                  <a:pt x="68199" y="1426908"/>
                </a:moveTo>
                <a:lnTo>
                  <a:pt x="58674" y="1432464"/>
                </a:lnTo>
                <a:lnTo>
                  <a:pt x="58674" y="1434846"/>
                </a:lnTo>
                <a:lnTo>
                  <a:pt x="63500" y="1430020"/>
                </a:lnTo>
                <a:lnTo>
                  <a:pt x="68199" y="1430020"/>
                </a:lnTo>
                <a:lnTo>
                  <a:pt x="68199" y="1426908"/>
                </a:lnTo>
                <a:close/>
              </a:path>
              <a:path w="127000" h="1484629">
                <a:moveTo>
                  <a:pt x="68199" y="1415909"/>
                </a:moveTo>
                <a:lnTo>
                  <a:pt x="58674" y="1421479"/>
                </a:lnTo>
                <a:lnTo>
                  <a:pt x="58674" y="1432464"/>
                </a:lnTo>
                <a:lnTo>
                  <a:pt x="68199" y="1426908"/>
                </a:lnTo>
                <a:lnTo>
                  <a:pt x="68199" y="1415909"/>
                </a:lnTo>
                <a:close/>
              </a:path>
              <a:path w="127000" h="1484629">
                <a:moveTo>
                  <a:pt x="121285" y="1384935"/>
                </a:moveTo>
                <a:lnTo>
                  <a:pt x="118999" y="1386205"/>
                </a:lnTo>
                <a:lnTo>
                  <a:pt x="68199" y="1415909"/>
                </a:lnTo>
                <a:lnTo>
                  <a:pt x="68199" y="1426908"/>
                </a:lnTo>
                <a:lnTo>
                  <a:pt x="123825" y="1394460"/>
                </a:lnTo>
                <a:lnTo>
                  <a:pt x="126111" y="1393190"/>
                </a:lnTo>
                <a:lnTo>
                  <a:pt x="126873" y="1390269"/>
                </a:lnTo>
                <a:lnTo>
                  <a:pt x="125603" y="1387983"/>
                </a:lnTo>
                <a:lnTo>
                  <a:pt x="124206" y="1385697"/>
                </a:lnTo>
                <a:lnTo>
                  <a:pt x="121285" y="1384935"/>
                </a:lnTo>
                <a:close/>
              </a:path>
              <a:path w="127000" h="1484629">
                <a:moveTo>
                  <a:pt x="68199" y="63243"/>
                </a:moveTo>
                <a:lnTo>
                  <a:pt x="58674" y="68798"/>
                </a:lnTo>
                <a:lnTo>
                  <a:pt x="58674" y="1421479"/>
                </a:lnTo>
                <a:lnTo>
                  <a:pt x="68199" y="1415909"/>
                </a:lnTo>
                <a:lnTo>
                  <a:pt x="68199" y="63243"/>
                </a:lnTo>
                <a:close/>
              </a:path>
              <a:path w="127000" h="1484629">
                <a:moveTo>
                  <a:pt x="58674" y="57721"/>
                </a:moveTo>
                <a:lnTo>
                  <a:pt x="3048" y="90170"/>
                </a:lnTo>
                <a:lnTo>
                  <a:pt x="762" y="91567"/>
                </a:lnTo>
                <a:lnTo>
                  <a:pt x="0" y="94488"/>
                </a:lnTo>
                <a:lnTo>
                  <a:pt x="1270" y="96774"/>
                </a:lnTo>
                <a:lnTo>
                  <a:pt x="2667" y="98933"/>
                </a:lnTo>
                <a:lnTo>
                  <a:pt x="5588" y="99695"/>
                </a:lnTo>
                <a:lnTo>
                  <a:pt x="7874" y="98425"/>
                </a:lnTo>
                <a:lnTo>
                  <a:pt x="58674" y="68798"/>
                </a:lnTo>
                <a:lnTo>
                  <a:pt x="58674" y="57721"/>
                </a:lnTo>
                <a:close/>
              </a:path>
              <a:path w="127000" h="1484629">
                <a:moveTo>
                  <a:pt x="68199" y="52165"/>
                </a:moveTo>
                <a:lnTo>
                  <a:pt x="58674" y="57721"/>
                </a:lnTo>
                <a:lnTo>
                  <a:pt x="58674" y="68798"/>
                </a:lnTo>
                <a:lnTo>
                  <a:pt x="68199" y="63243"/>
                </a:lnTo>
                <a:lnTo>
                  <a:pt x="68199" y="52165"/>
                </a:lnTo>
                <a:close/>
              </a:path>
              <a:path w="127000" h="1484629">
                <a:moveTo>
                  <a:pt x="79248" y="45720"/>
                </a:moveTo>
                <a:lnTo>
                  <a:pt x="68199" y="52165"/>
                </a:lnTo>
                <a:lnTo>
                  <a:pt x="68199" y="63243"/>
                </a:lnTo>
                <a:lnTo>
                  <a:pt x="83001" y="54610"/>
                </a:lnTo>
                <a:lnTo>
                  <a:pt x="81661" y="54610"/>
                </a:lnTo>
                <a:lnTo>
                  <a:pt x="81661" y="53975"/>
                </a:lnTo>
                <a:lnTo>
                  <a:pt x="79248" y="53975"/>
                </a:lnTo>
                <a:lnTo>
                  <a:pt x="72281" y="49911"/>
                </a:lnTo>
                <a:lnTo>
                  <a:pt x="79248" y="49911"/>
                </a:lnTo>
                <a:lnTo>
                  <a:pt x="79248" y="45720"/>
                </a:lnTo>
                <a:close/>
              </a:path>
              <a:path w="127000" h="1484629">
                <a:moveTo>
                  <a:pt x="64008" y="45085"/>
                </a:moveTo>
                <a:lnTo>
                  <a:pt x="60833" y="45085"/>
                </a:lnTo>
                <a:lnTo>
                  <a:pt x="58674" y="47244"/>
                </a:lnTo>
                <a:lnTo>
                  <a:pt x="58674" y="57721"/>
                </a:lnTo>
                <a:lnTo>
                  <a:pt x="64008" y="54610"/>
                </a:lnTo>
                <a:lnTo>
                  <a:pt x="63500" y="54610"/>
                </a:lnTo>
                <a:lnTo>
                  <a:pt x="68199" y="49911"/>
                </a:lnTo>
                <a:lnTo>
                  <a:pt x="72281" y="49911"/>
                </a:lnTo>
                <a:lnTo>
                  <a:pt x="64008" y="45085"/>
                </a:lnTo>
                <a:close/>
              </a:path>
              <a:path w="127000" h="1484629">
                <a:moveTo>
                  <a:pt x="68199" y="49911"/>
                </a:moveTo>
                <a:lnTo>
                  <a:pt x="63500" y="54610"/>
                </a:lnTo>
                <a:lnTo>
                  <a:pt x="64008" y="54610"/>
                </a:lnTo>
                <a:lnTo>
                  <a:pt x="68199" y="52165"/>
                </a:lnTo>
                <a:lnTo>
                  <a:pt x="68199" y="49911"/>
                </a:lnTo>
                <a:close/>
              </a:path>
              <a:path w="127000" h="1484629">
                <a:moveTo>
                  <a:pt x="82805" y="45085"/>
                </a:moveTo>
                <a:lnTo>
                  <a:pt x="81661" y="45085"/>
                </a:lnTo>
                <a:lnTo>
                  <a:pt x="81661" y="54610"/>
                </a:lnTo>
                <a:lnTo>
                  <a:pt x="83001" y="54610"/>
                </a:lnTo>
                <a:lnTo>
                  <a:pt x="91059" y="49911"/>
                </a:lnTo>
                <a:lnTo>
                  <a:pt x="82805" y="45085"/>
                </a:lnTo>
                <a:close/>
              </a:path>
              <a:path w="127000" h="1484629">
                <a:moveTo>
                  <a:pt x="79248" y="49911"/>
                </a:moveTo>
                <a:lnTo>
                  <a:pt x="72281" y="49911"/>
                </a:lnTo>
                <a:lnTo>
                  <a:pt x="79248" y="53975"/>
                </a:lnTo>
                <a:lnTo>
                  <a:pt x="79248" y="49911"/>
                </a:lnTo>
                <a:close/>
              </a:path>
              <a:path w="127000" h="1484629">
                <a:moveTo>
                  <a:pt x="81661" y="45720"/>
                </a:moveTo>
                <a:lnTo>
                  <a:pt x="79248" y="45720"/>
                </a:lnTo>
                <a:lnTo>
                  <a:pt x="79248" y="53975"/>
                </a:lnTo>
                <a:lnTo>
                  <a:pt x="81661" y="53975"/>
                </a:lnTo>
                <a:lnTo>
                  <a:pt x="81661" y="45720"/>
                </a:lnTo>
                <a:close/>
              </a:path>
              <a:path w="127000" h="1484629">
                <a:moveTo>
                  <a:pt x="5588" y="0"/>
                </a:moveTo>
                <a:lnTo>
                  <a:pt x="2667" y="762"/>
                </a:lnTo>
                <a:lnTo>
                  <a:pt x="1270" y="3048"/>
                </a:lnTo>
                <a:lnTo>
                  <a:pt x="0" y="5334"/>
                </a:lnTo>
                <a:lnTo>
                  <a:pt x="762" y="8255"/>
                </a:lnTo>
                <a:lnTo>
                  <a:pt x="3048" y="9525"/>
                </a:lnTo>
                <a:lnTo>
                  <a:pt x="72281" y="49911"/>
                </a:lnTo>
                <a:lnTo>
                  <a:pt x="68199" y="49911"/>
                </a:lnTo>
                <a:lnTo>
                  <a:pt x="68199" y="52165"/>
                </a:lnTo>
                <a:lnTo>
                  <a:pt x="79248" y="45720"/>
                </a:lnTo>
                <a:lnTo>
                  <a:pt x="81661" y="45720"/>
                </a:lnTo>
                <a:lnTo>
                  <a:pt x="81661" y="45085"/>
                </a:lnTo>
                <a:lnTo>
                  <a:pt x="82805" y="45085"/>
                </a:lnTo>
                <a:lnTo>
                  <a:pt x="7874" y="1270"/>
                </a:lnTo>
                <a:lnTo>
                  <a:pt x="55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3189">
              <a:lnSpc>
                <a:spcPct val="100000"/>
              </a:lnSpc>
              <a:spcBef>
                <a:spcPts val="395"/>
              </a:spcBef>
            </a:pPr>
            <a:r>
              <a:rPr spc="-50" dirty="0"/>
              <a:t>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53356"/>
            <a:ext cx="7560310" cy="42614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82673" y="8851900"/>
            <a:ext cx="4391154" cy="10797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fr-FR" sz="1100" spc="-10" dirty="0">
                <a:latin typeface="Verdana"/>
                <a:cs typeface="Verdana"/>
              </a:rPr>
              <a:t>Comité UFOLEP 92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fr-FR" sz="1100" spc="-10" dirty="0">
                <a:latin typeface="Verdana"/>
                <a:cs typeface="Verdana"/>
              </a:rPr>
              <a:t>24 Boulevard de la Seine à Nanterre 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fr-FR" sz="1100" spc="-10" dirty="0">
                <a:latin typeface="Verdana"/>
                <a:cs typeface="Verdana"/>
              </a:rPr>
              <a:t>92000 Nanterre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endParaRPr lang="fr-FR" sz="1100" spc="-1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Verdana"/>
                <a:cs typeface="Verdana"/>
              </a:rPr>
              <a:t>Nos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bureaux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Verdana"/>
                <a:cs typeface="Verdana"/>
              </a:rPr>
              <a:t>sont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Verdana"/>
                <a:cs typeface="Verdana"/>
              </a:rPr>
              <a:t>ouverts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Verdana"/>
                <a:cs typeface="Verdana"/>
              </a:rPr>
              <a:t>:</a:t>
            </a:r>
            <a:endParaRPr sz="11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fr-FR" sz="1100" b="1" spc="-45" dirty="0">
                <a:latin typeface="Tahoma"/>
                <a:cs typeface="Tahoma"/>
              </a:rPr>
              <a:t>Du </a:t>
            </a:r>
            <a:r>
              <a:rPr sz="1100" b="1" spc="-45" dirty="0">
                <a:latin typeface="Tahoma"/>
                <a:cs typeface="Tahoma"/>
              </a:rPr>
              <a:t>Lundi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lang="fr-FR" sz="1100" b="1" spc="-25" dirty="0">
                <a:latin typeface="Tahoma"/>
                <a:cs typeface="Tahoma"/>
              </a:rPr>
              <a:t>au 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lang="fr-FR" sz="1100" b="1" spc="-70" dirty="0">
                <a:latin typeface="Tahoma"/>
                <a:cs typeface="Tahoma"/>
              </a:rPr>
              <a:t>Vendre</a:t>
            </a:r>
            <a:r>
              <a:rPr sz="1100" b="1" dirty="0">
                <a:latin typeface="Tahoma"/>
                <a:cs typeface="Tahoma"/>
              </a:rPr>
              <a:t>di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00" dirty="0">
                <a:latin typeface="Verdana"/>
                <a:cs typeface="Verdana"/>
              </a:rPr>
              <a:t>: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9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H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lang="fr-FR" sz="1100" spc="-90" dirty="0">
                <a:latin typeface="Verdana"/>
                <a:cs typeface="Times New Roman"/>
              </a:rPr>
              <a:t>3</a:t>
            </a:r>
            <a:r>
              <a:rPr sz="1100" spc="-90" dirty="0">
                <a:latin typeface="Verdana"/>
                <a:cs typeface="Verdana"/>
              </a:rPr>
              <a:t>0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Verdana"/>
                <a:cs typeface="Verdana"/>
              </a:rPr>
              <a:t>12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H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Verdana"/>
                <a:cs typeface="Verdana"/>
              </a:rPr>
              <a:t>30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5" dirty="0">
                <a:latin typeface="Verdana"/>
                <a:cs typeface="Verdana"/>
              </a:rPr>
              <a:t>13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H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Verdana"/>
                <a:cs typeface="Verdana"/>
              </a:rPr>
              <a:t>30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Verdana"/>
                <a:cs typeface="Verdana"/>
              </a:rPr>
              <a:t>17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H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lang="fr-FR" sz="1100" spc="-25" dirty="0">
                <a:latin typeface="Verdana"/>
                <a:cs typeface="Times New Roman"/>
              </a:rPr>
              <a:t>3</a:t>
            </a:r>
            <a:r>
              <a:rPr sz="1100" spc="-25" dirty="0">
                <a:latin typeface="Verdana"/>
                <a:cs typeface="Verdana"/>
              </a:rPr>
              <a:t>0</a:t>
            </a:r>
            <a:endParaRPr sz="11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090" y="636015"/>
            <a:ext cx="6292850" cy="333375"/>
          </a:xfrm>
          <a:prstGeom prst="rect">
            <a:avLst/>
          </a:prstGeom>
          <a:solidFill>
            <a:srgbClr val="009F9D"/>
          </a:solidFill>
          <a:ln w="9525">
            <a:solidFill>
              <a:srgbClr val="009F9D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SOMMAIRE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853F8B00-112B-A6F9-C629-D958880607D9}"/>
              </a:ext>
            </a:extLst>
          </p:cNvPr>
          <p:cNvGrpSpPr/>
          <p:nvPr/>
        </p:nvGrpSpPr>
        <p:grpSpPr>
          <a:xfrm>
            <a:off x="698182" y="2073655"/>
            <a:ext cx="273685" cy="274320"/>
            <a:chOff x="715645" y="2073655"/>
            <a:chExt cx="273685" cy="274320"/>
          </a:xfrm>
        </p:grpSpPr>
        <p:grpSp>
          <p:nvGrpSpPr>
            <p:cNvPr id="3" name="object 3"/>
            <p:cNvGrpSpPr/>
            <p:nvPr/>
          </p:nvGrpSpPr>
          <p:grpSpPr>
            <a:xfrm>
              <a:off x="715645" y="2073655"/>
              <a:ext cx="273685" cy="274320"/>
              <a:chOff x="715645" y="2073655"/>
              <a:chExt cx="273685" cy="27432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721995" y="2080005"/>
                <a:ext cx="260985" cy="261620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1619">
                    <a:moveTo>
                      <a:pt x="130492" y="0"/>
                    </a:moveTo>
                    <a:lnTo>
                      <a:pt x="79697" y="10275"/>
                    </a:lnTo>
                    <a:lnTo>
                      <a:pt x="38219" y="38290"/>
                    </a:lnTo>
                    <a:lnTo>
                      <a:pt x="10254" y="79831"/>
                    </a:lnTo>
                    <a:lnTo>
                      <a:pt x="0" y="130683"/>
                    </a:lnTo>
                    <a:lnTo>
                      <a:pt x="10254" y="181588"/>
                    </a:lnTo>
                    <a:lnTo>
                      <a:pt x="38219" y="223123"/>
                    </a:lnTo>
                    <a:lnTo>
                      <a:pt x="79697" y="251108"/>
                    </a:lnTo>
                    <a:lnTo>
                      <a:pt x="130492" y="261366"/>
                    </a:lnTo>
                    <a:lnTo>
                      <a:pt x="181287" y="251108"/>
                    </a:lnTo>
                    <a:lnTo>
                      <a:pt x="222765" y="223123"/>
                    </a:lnTo>
                    <a:lnTo>
                      <a:pt x="250730" y="181588"/>
                    </a:lnTo>
                    <a:lnTo>
                      <a:pt x="260985" y="130683"/>
                    </a:lnTo>
                    <a:lnTo>
                      <a:pt x="250730" y="79831"/>
                    </a:lnTo>
                    <a:lnTo>
                      <a:pt x="222765" y="38290"/>
                    </a:lnTo>
                    <a:lnTo>
                      <a:pt x="181287" y="10275"/>
                    </a:lnTo>
                    <a:lnTo>
                      <a:pt x="130492" y="0"/>
                    </a:lnTo>
                    <a:close/>
                  </a:path>
                </a:pathLst>
              </a:custGeom>
              <a:solidFill>
                <a:srgbClr val="009F9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721995" y="2080005"/>
                <a:ext cx="260985" cy="261620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1619">
                    <a:moveTo>
                      <a:pt x="0" y="130683"/>
                    </a:moveTo>
                    <a:lnTo>
                      <a:pt x="10254" y="79831"/>
                    </a:lnTo>
                    <a:lnTo>
                      <a:pt x="38219" y="38290"/>
                    </a:lnTo>
                    <a:lnTo>
                      <a:pt x="79697" y="10275"/>
                    </a:lnTo>
                    <a:lnTo>
                      <a:pt x="130492" y="0"/>
                    </a:lnTo>
                    <a:lnTo>
                      <a:pt x="181287" y="10275"/>
                    </a:lnTo>
                    <a:lnTo>
                      <a:pt x="222765" y="38290"/>
                    </a:lnTo>
                    <a:lnTo>
                      <a:pt x="250730" y="79831"/>
                    </a:lnTo>
                    <a:lnTo>
                      <a:pt x="260985" y="130683"/>
                    </a:lnTo>
                    <a:lnTo>
                      <a:pt x="250730" y="181588"/>
                    </a:lnTo>
                    <a:lnTo>
                      <a:pt x="222765" y="223123"/>
                    </a:lnTo>
                    <a:lnTo>
                      <a:pt x="181287" y="251108"/>
                    </a:lnTo>
                    <a:lnTo>
                      <a:pt x="130492" y="261366"/>
                    </a:lnTo>
                    <a:lnTo>
                      <a:pt x="79697" y="251108"/>
                    </a:lnTo>
                    <a:lnTo>
                      <a:pt x="38219" y="223123"/>
                    </a:lnTo>
                    <a:lnTo>
                      <a:pt x="10254" y="181588"/>
                    </a:lnTo>
                    <a:lnTo>
                      <a:pt x="0" y="130683"/>
                    </a:lnTo>
                    <a:close/>
                  </a:path>
                </a:pathLst>
              </a:custGeom>
              <a:ln w="12700">
                <a:solidFill>
                  <a:srgbClr val="009F9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" name="object 6"/>
            <p:cNvSpPr txBox="1"/>
            <p:nvPr/>
          </p:nvSpPr>
          <p:spPr>
            <a:xfrm>
              <a:off x="805994" y="2095245"/>
              <a:ext cx="11112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1</a:t>
              </a:r>
              <a:endParaRPr sz="1200">
                <a:latin typeface="Tahoma"/>
                <a:cs typeface="Tahoma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73275" y="2084577"/>
            <a:ext cx="450997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80" dirty="0">
                <a:latin typeface="Tahoma"/>
                <a:cs typeface="Tahoma"/>
              </a:rPr>
              <a:t>S’AFFILIER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75" dirty="0">
                <a:latin typeface="Tahoma"/>
                <a:cs typeface="Tahoma"/>
              </a:rPr>
              <a:t>A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30" dirty="0">
                <a:latin typeface="Tahoma"/>
                <a:cs typeface="Tahoma"/>
              </a:rPr>
              <a:t>L’UFOLEP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lang="fr-FR" sz="1600" b="1" spc="-30" dirty="0">
                <a:latin typeface="Tahoma"/>
                <a:cs typeface="Tahoma"/>
              </a:rPr>
              <a:t>des Hauts de Seine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73275" y="2573266"/>
            <a:ext cx="436181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80" dirty="0">
                <a:latin typeface="Tahoma"/>
                <a:cs typeface="Tahoma"/>
              </a:rPr>
              <a:t>GRILLES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b="1" spc="-190" dirty="0">
                <a:latin typeface="Tahoma"/>
                <a:cs typeface="Tahoma"/>
              </a:rPr>
              <a:t>TARIFAIRES</a:t>
            </a:r>
            <a:r>
              <a:rPr sz="1600" spc="95" dirty="0">
                <a:latin typeface="Times New Roman"/>
                <a:cs typeface="Times New Roman"/>
              </a:rPr>
              <a:t>  </a:t>
            </a:r>
            <a:r>
              <a:rPr sz="1600" b="1" spc="-135" dirty="0">
                <a:latin typeface="Tahoma"/>
                <a:cs typeface="Tahoma"/>
              </a:rPr>
              <a:t>2026</a:t>
            </a:r>
            <a:r>
              <a:rPr sz="1600" spc="100" dirty="0">
                <a:latin typeface="Times New Roman"/>
                <a:cs typeface="Times New Roman"/>
              </a:rPr>
              <a:t> </a:t>
            </a:r>
            <a:r>
              <a:rPr sz="1600" b="1" spc="-200" dirty="0">
                <a:latin typeface="Tahoma"/>
                <a:cs typeface="Tahoma"/>
              </a:rPr>
              <a:t>/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b="1" spc="-65" dirty="0">
                <a:latin typeface="Tahoma"/>
                <a:cs typeface="Tahoma"/>
              </a:rPr>
              <a:t>2027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73275" y="3061955"/>
            <a:ext cx="29013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0" dirty="0">
                <a:latin typeface="Tahoma"/>
                <a:cs typeface="Tahoma"/>
              </a:rPr>
              <a:t>LES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b="1" spc="-85" dirty="0">
                <a:latin typeface="Tahoma"/>
                <a:cs typeface="Tahoma"/>
              </a:rPr>
              <a:t>CATEGORIES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b="1" spc="-114" dirty="0">
                <a:latin typeface="Tahoma"/>
                <a:cs typeface="Tahoma"/>
              </a:rPr>
              <a:t>DE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b="1" spc="-75" dirty="0">
                <a:latin typeface="Tahoma"/>
                <a:cs typeface="Tahoma"/>
              </a:rPr>
              <a:t>LICENCES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73275" y="3561480"/>
            <a:ext cx="4879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10" dirty="0">
                <a:latin typeface="Tahoma"/>
                <a:cs typeface="Tahoma"/>
              </a:rPr>
              <a:t>PROCEDURE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b="1" spc="-95" dirty="0">
                <a:latin typeface="Tahoma"/>
                <a:cs typeface="Tahoma"/>
              </a:rPr>
              <a:t>LICENCES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b="1" spc="-245" dirty="0">
                <a:latin typeface="Tahoma"/>
                <a:cs typeface="Tahoma"/>
              </a:rPr>
              <a:t>ET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b="1" spc="-125" dirty="0">
                <a:latin typeface="Tahoma"/>
                <a:cs typeface="Tahoma"/>
              </a:rPr>
              <a:t>MODALITES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b="1" spc="-114" dirty="0">
                <a:latin typeface="Tahoma"/>
                <a:cs typeface="Tahoma"/>
              </a:rPr>
              <a:t>DE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b="1" spc="-110" dirty="0">
                <a:latin typeface="Tahoma"/>
                <a:cs typeface="Tahoma"/>
              </a:rPr>
              <a:t>PAIEMENT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73275" y="4061005"/>
            <a:ext cx="9105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65" dirty="0">
                <a:latin typeface="Tahoma"/>
                <a:cs typeface="Tahoma"/>
              </a:rPr>
              <a:t>MEDICAL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73275" y="4560532"/>
            <a:ext cx="20643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70" dirty="0">
                <a:latin typeface="Tahoma"/>
                <a:cs typeface="Tahoma"/>
              </a:rPr>
              <a:t>ASSURANCE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ahoma"/>
                <a:cs typeface="Tahoma"/>
              </a:rPr>
              <a:t>: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b="1" spc="-75" dirty="0">
                <a:latin typeface="Tahoma"/>
                <a:cs typeface="Tahoma"/>
              </a:rPr>
              <a:t>MARSH</a:t>
            </a:r>
            <a:endParaRPr sz="1600" dirty="0">
              <a:latin typeface="Tahoma"/>
              <a:cs typeface="Tahoma"/>
            </a:endParaRP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D0901D65-644F-8D5A-E5F0-9A5C084FE0D2}"/>
              </a:ext>
            </a:extLst>
          </p:cNvPr>
          <p:cNvGrpSpPr/>
          <p:nvPr/>
        </p:nvGrpSpPr>
        <p:grpSpPr>
          <a:xfrm>
            <a:off x="698182" y="2570453"/>
            <a:ext cx="273685" cy="273685"/>
            <a:chOff x="704532" y="2561332"/>
            <a:chExt cx="273685" cy="273685"/>
          </a:xfrm>
        </p:grpSpPr>
        <p:sp>
          <p:nvSpPr>
            <p:cNvPr id="10" name="object 10"/>
            <p:cNvSpPr txBox="1"/>
            <p:nvPr/>
          </p:nvSpPr>
          <p:spPr>
            <a:xfrm>
              <a:off x="801419" y="2587497"/>
              <a:ext cx="11112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2</a:t>
              </a:r>
              <a:endParaRPr sz="1200">
                <a:latin typeface="Tahoma"/>
                <a:cs typeface="Tahoma"/>
              </a:endParaRPr>
            </a:p>
          </p:txBody>
        </p:sp>
        <p:grpSp>
          <p:nvGrpSpPr>
            <p:cNvPr id="20" name="object 20"/>
            <p:cNvGrpSpPr/>
            <p:nvPr/>
          </p:nvGrpSpPr>
          <p:grpSpPr>
            <a:xfrm>
              <a:off x="704532" y="2561332"/>
              <a:ext cx="273685" cy="273685"/>
              <a:chOff x="713740" y="3032124"/>
              <a:chExt cx="273685" cy="273685"/>
            </a:xfrm>
          </p:grpSpPr>
          <p:sp>
            <p:nvSpPr>
              <p:cNvPr id="21" name="object 21"/>
              <p:cNvSpPr/>
              <p:nvPr/>
            </p:nvSpPr>
            <p:spPr>
              <a:xfrm>
                <a:off x="720090" y="3038474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130492" y="0"/>
                    </a:moveTo>
                    <a:lnTo>
                      <a:pt x="79697" y="10253"/>
                    </a:lnTo>
                    <a:lnTo>
                      <a:pt x="38219" y="38211"/>
                    </a:lnTo>
                    <a:lnTo>
                      <a:pt x="10254" y="79670"/>
                    </a:lnTo>
                    <a:lnTo>
                      <a:pt x="0" y="130429"/>
                    </a:lnTo>
                    <a:lnTo>
                      <a:pt x="10254" y="181167"/>
                    </a:lnTo>
                    <a:lnTo>
                      <a:pt x="38219" y="222583"/>
                    </a:lnTo>
                    <a:lnTo>
                      <a:pt x="79697" y="250497"/>
                    </a:lnTo>
                    <a:lnTo>
                      <a:pt x="130492" y="260731"/>
                    </a:lnTo>
                    <a:lnTo>
                      <a:pt x="181287" y="250497"/>
                    </a:lnTo>
                    <a:lnTo>
                      <a:pt x="222765" y="222583"/>
                    </a:lnTo>
                    <a:lnTo>
                      <a:pt x="250730" y="181167"/>
                    </a:lnTo>
                    <a:lnTo>
                      <a:pt x="260985" y="130429"/>
                    </a:lnTo>
                    <a:lnTo>
                      <a:pt x="250730" y="79670"/>
                    </a:lnTo>
                    <a:lnTo>
                      <a:pt x="222765" y="38211"/>
                    </a:lnTo>
                    <a:lnTo>
                      <a:pt x="181287" y="10253"/>
                    </a:lnTo>
                    <a:lnTo>
                      <a:pt x="130492" y="0"/>
                    </a:lnTo>
                    <a:close/>
                  </a:path>
                </a:pathLst>
              </a:custGeom>
              <a:solidFill>
                <a:srgbClr val="009F9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720090" y="3038474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0" y="130429"/>
                    </a:moveTo>
                    <a:lnTo>
                      <a:pt x="10254" y="79670"/>
                    </a:lnTo>
                    <a:lnTo>
                      <a:pt x="38219" y="38211"/>
                    </a:lnTo>
                    <a:lnTo>
                      <a:pt x="79697" y="10253"/>
                    </a:lnTo>
                    <a:lnTo>
                      <a:pt x="130492" y="0"/>
                    </a:lnTo>
                    <a:lnTo>
                      <a:pt x="181287" y="10253"/>
                    </a:lnTo>
                    <a:lnTo>
                      <a:pt x="222765" y="38211"/>
                    </a:lnTo>
                    <a:lnTo>
                      <a:pt x="250730" y="79670"/>
                    </a:lnTo>
                    <a:lnTo>
                      <a:pt x="260985" y="130429"/>
                    </a:lnTo>
                    <a:lnTo>
                      <a:pt x="250730" y="181167"/>
                    </a:lnTo>
                    <a:lnTo>
                      <a:pt x="222765" y="222583"/>
                    </a:lnTo>
                    <a:lnTo>
                      <a:pt x="181287" y="250497"/>
                    </a:lnTo>
                    <a:lnTo>
                      <a:pt x="130492" y="260731"/>
                    </a:lnTo>
                    <a:lnTo>
                      <a:pt x="79697" y="250497"/>
                    </a:lnTo>
                    <a:lnTo>
                      <a:pt x="38219" y="222583"/>
                    </a:lnTo>
                    <a:lnTo>
                      <a:pt x="10254" y="181167"/>
                    </a:lnTo>
                    <a:lnTo>
                      <a:pt x="0" y="130429"/>
                    </a:lnTo>
                    <a:close/>
                  </a:path>
                </a:pathLst>
              </a:custGeom>
              <a:ln w="12700">
                <a:solidFill>
                  <a:srgbClr val="009F9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3"/>
            <p:cNvSpPr txBox="1"/>
            <p:nvPr/>
          </p:nvSpPr>
          <p:spPr>
            <a:xfrm>
              <a:off x="793734" y="2582744"/>
              <a:ext cx="111125" cy="2089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2</a:t>
              </a:r>
              <a:endParaRPr sz="1200" dirty="0">
                <a:latin typeface="Tahoma"/>
                <a:cs typeface="Tahoma"/>
              </a:endParaRP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992E6E33-AD75-178E-F12B-4EC5AE547C7E}"/>
              </a:ext>
            </a:extLst>
          </p:cNvPr>
          <p:cNvGrpSpPr/>
          <p:nvPr/>
        </p:nvGrpSpPr>
        <p:grpSpPr>
          <a:xfrm>
            <a:off x="698182" y="3066616"/>
            <a:ext cx="273685" cy="273685"/>
            <a:chOff x="712217" y="3060259"/>
            <a:chExt cx="273685" cy="273685"/>
          </a:xfrm>
        </p:grpSpPr>
        <p:grpSp>
          <p:nvGrpSpPr>
            <p:cNvPr id="24" name="object 24"/>
            <p:cNvGrpSpPr/>
            <p:nvPr/>
          </p:nvGrpSpPr>
          <p:grpSpPr>
            <a:xfrm>
              <a:off x="712217" y="3060259"/>
              <a:ext cx="273685" cy="273685"/>
              <a:chOff x="713740" y="3519550"/>
              <a:chExt cx="273685" cy="273685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720090" y="3525900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130492" y="0"/>
                    </a:moveTo>
                    <a:lnTo>
                      <a:pt x="79697" y="10253"/>
                    </a:lnTo>
                    <a:lnTo>
                      <a:pt x="38219" y="38211"/>
                    </a:lnTo>
                    <a:lnTo>
                      <a:pt x="10254" y="79670"/>
                    </a:lnTo>
                    <a:lnTo>
                      <a:pt x="0" y="130429"/>
                    </a:lnTo>
                    <a:lnTo>
                      <a:pt x="10254" y="181187"/>
                    </a:lnTo>
                    <a:lnTo>
                      <a:pt x="38219" y="222646"/>
                    </a:lnTo>
                    <a:lnTo>
                      <a:pt x="79697" y="250604"/>
                    </a:lnTo>
                    <a:lnTo>
                      <a:pt x="130492" y="260858"/>
                    </a:lnTo>
                    <a:lnTo>
                      <a:pt x="181287" y="250604"/>
                    </a:lnTo>
                    <a:lnTo>
                      <a:pt x="222765" y="222646"/>
                    </a:lnTo>
                    <a:lnTo>
                      <a:pt x="250730" y="181187"/>
                    </a:lnTo>
                    <a:lnTo>
                      <a:pt x="260985" y="130429"/>
                    </a:lnTo>
                    <a:lnTo>
                      <a:pt x="250730" y="79670"/>
                    </a:lnTo>
                    <a:lnTo>
                      <a:pt x="222765" y="38211"/>
                    </a:lnTo>
                    <a:lnTo>
                      <a:pt x="181287" y="10253"/>
                    </a:lnTo>
                    <a:lnTo>
                      <a:pt x="130492" y="0"/>
                    </a:lnTo>
                    <a:close/>
                  </a:path>
                </a:pathLst>
              </a:custGeom>
              <a:solidFill>
                <a:srgbClr val="009F9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720090" y="3525900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0" y="130429"/>
                    </a:moveTo>
                    <a:lnTo>
                      <a:pt x="10254" y="79670"/>
                    </a:lnTo>
                    <a:lnTo>
                      <a:pt x="38219" y="38211"/>
                    </a:lnTo>
                    <a:lnTo>
                      <a:pt x="79697" y="10253"/>
                    </a:lnTo>
                    <a:lnTo>
                      <a:pt x="130492" y="0"/>
                    </a:lnTo>
                    <a:lnTo>
                      <a:pt x="181287" y="10253"/>
                    </a:lnTo>
                    <a:lnTo>
                      <a:pt x="222765" y="38211"/>
                    </a:lnTo>
                    <a:lnTo>
                      <a:pt x="250730" y="79670"/>
                    </a:lnTo>
                    <a:lnTo>
                      <a:pt x="260985" y="130429"/>
                    </a:lnTo>
                    <a:lnTo>
                      <a:pt x="250730" y="181187"/>
                    </a:lnTo>
                    <a:lnTo>
                      <a:pt x="222765" y="222646"/>
                    </a:lnTo>
                    <a:lnTo>
                      <a:pt x="181287" y="250604"/>
                    </a:lnTo>
                    <a:lnTo>
                      <a:pt x="130492" y="260858"/>
                    </a:lnTo>
                    <a:lnTo>
                      <a:pt x="79697" y="250604"/>
                    </a:lnTo>
                    <a:lnTo>
                      <a:pt x="38219" y="222646"/>
                    </a:lnTo>
                    <a:lnTo>
                      <a:pt x="10254" y="181187"/>
                    </a:lnTo>
                    <a:lnTo>
                      <a:pt x="0" y="130429"/>
                    </a:lnTo>
                    <a:close/>
                  </a:path>
                </a:pathLst>
              </a:custGeom>
              <a:ln w="12700">
                <a:solidFill>
                  <a:srgbClr val="009F9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object 27"/>
            <p:cNvSpPr txBox="1"/>
            <p:nvPr/>
          </p:nvSpPr>
          <p:spPr>
            <a:xfrm>
              <a:off x="801419" y="3082611"/>
              <a:ext cx="11112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3</a:t>
              </a:r>
              <a:endParaRPr sz="1200" dirty="0">
                <a:latin typeface="Tahoma"/>
                <a:cs typeface="Tahoma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C41328F4-CCD5-0188-CF20-C11A5E7805C5}"/>
              </a:ext>
            </a:extLst>
          </p:cNvPr>
          <p:cNvGrpSpPr/>
          <p:nvPr/>
        </p:nvGrpSpPr>
        <p:grpSpPr>
          <a:xfrm>
            <a:off x="698182" y="3562779"/>
            <a:ext cx="273685" cy="273685"/>
            <a:chOff x="712217" y="3561270"/>
            <a:chExt cx="273685" cy="273685"/>
          </a:xfrm>
        </p:grpSpPr>
        <p:grpSp>
          <p:nvGrpSpPr>
            <p:cNvPr id="28" name="object 28"/>
            <p:cNvGrpSpPr/>
            <p:nvPr/>
          </p:nvGrpSpPr>
          <p:grpSpPr>
            <a:xfrm>
              <a:off x="712217" y="3561270"/>
              <a:ext cx="273685" cy="273685"/>
              <a:chOff x="713740" y="3981703"/>
              <a:chExt cx="273685" cy="273685"/>
            </a:xfrm>
          </p:grpSpPr>
          <p:sp>
            <p:nvSpPr>
              <p:cNvPr id="29" name="object 29"/>
              <p:cNvSpPr/>
              <p:nvPr/>
            </p:nvSpPr>
            <p:spPr>
              <a:xfrm>
                <a:off x="720090" y="3988053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130492" y="0"/>
                    </a:moveTo>
                    <a:lnTo>
                      <a:pt x="79697" y="10233"/>
                    </a:lnTo>
                    <a:lnTo>
                      <a:pt x="38219" y="38147"/>
                    </a:lnTo>
                    <a:lnTo>
                      <a:pt x="10254" y="79563"/>
                    </a:lnTo>
                    <a:lnTo>
                      <a:pt x="0" y="130302"/>
                    </a:lnTo>
                    <a:lnTo>
                      <a:pt x="10254" y="181060"/>
                    </a:lnTo>
                    <a:lnTo>
                      <a:pt x="38219" y="222519"/>
                    </a:lnTo>
                    <a:lnTo>
                      <a:pt x="79697" y="250477"/>
                    </a:lnTo>
                    <a:lnTo>
                      <a:pt x="130492" y="260731"/>
                    </a:lnTo>
                    <a:lnTo>
                      <a:pt x="181287" y="250477"/>
                    </a:lnTo>
                    <a:lnTo>
                      <a:pt x="222765" y="222519"/>
                    </a:lnTo>
                    <a:lnTo>
                      <a:pt x="250730" y="181060"/>
                    </a:lnTo>
                    <a:lnTo>
                      <a:pt x="260985" y="130302"/>
                    </a:lnTo>
                    <a:lnTo>
                      <a:pt x="250730" y="79563"/>
                    </a:lnTo>
                    <a:lnTo>
                      <a:pt x="222765" y="38147"/>
                    </a:lnTo>
                    <a:lnTo>
                      <a:pt x="181287" y="10233"/>
                    </a:lnTo>
                    <a:lnTo>
                      <a:pt x="130492" y="0"/>
                    </a:lnTo>
                    <a:close/>
                  </a:path>
                </a:pathLst>
              </a:custGeom>
              <a:solidFill>
                <a:srgbClr val="009F9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720090" y="3988053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0" y="130302"/>
                    </a:moveTo>
                    <a:lnTo>
                      <a:pt x="10254" y="79563"/>
                    </a:lnTo>
                    <a:lnTo>
                      <a:pt x="38219" y="38147"/>
                    </a:lnTo>
                    <a:lnTo>
                      <a:pt x="79697" y="10233"/>
                    </a:lnTo>
                    <a:lnTo>
                      <a:pt x="130492" y="0"/>
                    </a:lnTo>
                    <a:lnTo>
                      <a:pt x="181287" y="10233"/>
                    </a:lnTo>
                    <a:lnTo>
                      <a:pt x="222765" y="38147"/>
                    </a:lnTo>
                    <a:lnTo>
                      <a:pt x="250730" y="79563"/>
                    </a:lnTo>
                    <a:lnTo>
                      <a:pt x="260985" y="130302"/>
                    </a:lnTo>
                    <a:lnTo>
                      <a:pt x="250730" y="181060"/>
                    </a:lnTo>
                    <a:lnTo>
                      <a:pt x="222765" y="222519"/>
                    </a:lnTo>
                    <a:lnTo>
                      <a:pt x="181287" y="250477"/>
                    </a:lnTo>
                    <a:lnTo>
                      <a:pt x="130492" y="260731"/>
                    </a:lnTo>
                    <a:lnTo>
                      <a:pt x="79697" y="250477"/>
                    </a:lnTo>
                    <a:lnTo>
                      <a:pt x="38219" y="222519"/>
                    </a:lnTo>
                    <a:lnTo>
                      <a:pt x="10254" y="181060"/>
                    </a:lnTo>
                    <a:lnTo>
                      <a:pt x="0" y="130302"/>
                    </a:lnTo>
                    <a:close/>
                  </a:path>
                </a:pathLst>
              </a:custGeom>
              <a:ln w="12700">
                <a:solidFill>
                  <a:srgbClr val="009F9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1" name="object 31"/>
            <p:cNvSpPr txBox="1"/>
            <p:nvPr/>
          </p:nvSpPr>
          <p:spPr>
            <a:xfrm>
              <a:off x="801419" y="3583242"/>
              <a:ext cx="11112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4</a:t>
              </a:r>
              <a:endParaRPr sz="1200" dirty="0">
                <a:latin typeface="Tahoma"/>
                <a:cs typeface="Tahoma"/>
              </a:endParaRP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0917FE97-DE48-414A-80DC-14B5CDFC65DE}"/>
              </a:ext>
            </a:extLst>
          </p:cNvPr>
          <p:cNvGrpSpPr/>
          <p:nvPr/>
        </p:nvGrpSpPr>
        <p:grpSpPr>
          <a:xfrm>
            <a:off x="698182" y="4555107"/>
            <a:ext cx="273685" cy="273685"/>
            <a:chOff x="704532" y="4555107"/>
            <a:chExt cx="273685" cy="273685"/>
          </a:xfrm>
        </p:grpSpPr>
        <p:grpSp>
          <p:nvGrpSpPr>
            <p:cNvPr id="32" name="object 32"/>
            <p:cNvGrpSpPr/>
            <p:nvPr/>
          </p:nvGrpSpPr>
          <p:grpSpPr>
            <a:xfrm>
              <a:off x="704532" y="4555107"/>
              <a:ext cx="273685" cy="273685"/>
              <a:chOff x="713740" y="4944617"/>
              <a:chExt cx="273685" cy="273685"/>
            </a:xfrm>
          </p:grpSpPr>
          <p:sp>
            <p:nvSpPr>
              <p:cNvPr id="33" name="object 33"/>
              <p:cNvSpPr/>
              <p:nvPr/>
            </p:nvSpPr>
            <p:spPr>
              <a:xfrm>
                <a:off x="720090" y="4950967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130492" y="0"/>
                    </a:moveTo>
                    <a:lnTo>
                      <a:pt x="79697" y="10233"/>
                    </a:lnTo>
                    <a:lnTo>
                      <a:pt x="38219" y="38147"/>
                    </a:lnTo>
                    <a:lnTo>
                      <a:pt x="10254" y="79563"/>
                    </a:lnTo>
                    <a:lnTo>
                      <a:pt x="0" y="130302"/>
                    </a:lnTo>
                    <a:lnTo>
                      <a:pt x="10254" y="181060"/>
                    </a:lnTo>
                    <a:lnTo>
                      <a:pt x="38219" y="222519"/>
                    </a:lnTo>
                    <a:lnTo>
                      <a:pt x="79697" y="250477"/>
                    </a:lnTo>
                    <a:lnTo>
                      <a:pt x="130492" y="260731"/>
                    </a:lnTo>
                    <a:lnTo>
                      <a:pt x="181287" y="250477"/>
                    </a:lnTo>
                    <a:lnTo>
                      <a:pt x="222765" y="222519"/>
                    </a:lnTo>
                    <a:lnTo>
                      <a:pt x="250730" y="181060"/>
                    </a:lnTo>
                    <a:lnTo>
                      <a:pt x="260985" y="130302"/>
                    </a:lnTo>
                    <a:lnTo>
                      <a:pt x="250730" y="79563"/>
                    </a:lnTo>
                    <a:lnTo>
                      <a:pt x="222765" y="38147"/>
                    </a:lnTo>
                    <a:lnTo>
                      <a:pt x="181287" y="10233"/>
                    </a:lnTo>
                    <a:lnTo>
                      <a:pt x="130492" y="0"/>
                    </a:lnTo>
                    <a:close/>
                  </a:path>
                </a:pathLst>
              </a:custGeom>
              <a:solidFill>
                <a:srgbClr val="009F9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720090" y="4950967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0" y="130302"/>
                    </a:moveTo>
                    <a:lnTo>
                      <a:pt x="10254" y="79563"/>
                    </a:lnTo>
                    <a:lnTo>
                      <a:pt x="38219" y="38147"/>
                    </a:lnTo>
                    <a:lnTo>
                      <a:pt x="79697" y="10233"/>
                    </a:lnTo>
                    <a:lnTo>
                      <a:pt x="130492" y="0"/>
                    </a:lnTo>
                    <a:lnTo>
                      <a:pt x="181287" y="10233"/>
                    </a:lnTo>
                    <a:lnTo>
                      <a:pt x="222765" y="38147"/>
                    </a:lnTo>
                    <a:lnTo>
                      <a:pt x="250730" y="79563"/>
                    </a:lnTo>
                    <a:lnTo>
                      <a:pt x="260985" y="130302"/>
                    </a:lnTo>
                    <a:lnTo>
                      <a:pt x="250730" y="181060"/>
                    </a:lnTo>
                    <a:lnTo>
                      <a:pt x="222765" y="222519"/>
                    </a:lnTo>
                    <a:lnTo>
                      <a:pt x="181287" y="250477"/>
                    </a:lnTo>
                    <a:lnTo>
                      <a:pt x="130492" y="260731"/>
                    </a:lnTo>
                    <a:lnTo>
                      <a:pt x="79697" y="250477"/>
                    </a:lnTo>
                    <a:lnTo>
                      <a:pt x="38219" y="222519"/>
                    </a:lnTo>
                    <a:lnTo>
                      <a:pt x="10254" y="181060"/>
                    </a:lnTo>
                    <a:lnTo>
                      <a:pt x="0" y="130302"/>
                    </a:lnTo>
                    <a:close/>
                  </a:path>
                </a:pathLst>
              </a:custGeom>
              <a:ln w="12700">
                <a:solidFill>
                  <a:srgbClr val="009F9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5" name="object 35"/>
            <p:cNvSpPr txBox="1"/>
            <p:nvPr/>
          </p:nvSpPr>
          <p:spPr>
            <a:xfrm>
              <a:off x="793734" y="4577332"/>
              <a:ext cx="11112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6</a:t>
              </a:r>
              <a:endParaRPr sz="1200" dirty="0">
                <a:latin typeface="Tahoma"/>
                <a:cs typeface="Tahoma"/>
              </a:endParaRP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36E88EB3-8EC1-33A8-D5D2-6F2296060FDA}"/>
              </a:ext>
            </a:extLst>
          </p:cNvPr>
          <p:cNvGrpSpPr/>
          <p:nvPr/>
        </p:nvGrpSpPr>
        <p:grpSpPr>
          <a:xfrm>
            <a:off x="698182" y="4058942"/>
            <a:ext cx="273685" cy="273685"/>
            <a:chOff x="698182" y="4052578"/>
            <a:chExt cx="273685" cy="273685"/>
          </a:xfrm>
        </p:grpSpPr>
        <p:grpSp>
          <p:nvGrpSpPr>
            <p:cNvPr id="36" name="object 36"/>
            <p:cNvGrpSpPr/>
            <p:nvPr/>
          </p:nvGrpSpPr>
          <p:grpSpPr>
            <a:xfrm>
              <a:off x="698182" y="4052578"/>
              <a:ext cx="273685" cy="273685"/>
              <a:chOff x="713740" y="4457064"/>
              <a:chExt cx="273685" cy="273685"/>
            </a:xfrm>
          </p:grpSpPr>
          <p:sp>
            <p:nvSpPr>
              <p:cNvPr id="37" name="object 37"/>
              <p:cNvSpPr/>
              <p:nvPr/>
            </p:nvSpPr>
            <p:spPr>
              <a:xfrm>
                <a:off x="720090" y="4463414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130492" y="0"/>
                    </a:moveTo>
                    <a:lnTo>
                      <a:pt x="79697" y="10253"/>
                    </a:lnTo>
                    <a:lnTo>
                      <a:pt x="38219" y="38211"/>
                    </a:lnTo>
                    <a:lnTo>
                      <a:pt x="10254" y="79670"/>
                    </a:lnTo>
                    <a:lnTo>
                      <a:pt x="0" y="130429"/>
                    </a:lnTo>
                    <a:lnTo>
                      <a:pt x="10254" y="181187"/>
                    </a:lnTo>
                    <a:lnTo>
                      <a:pt x="38219" y="222646"/>
                    </a:lnTo>
                    <a:lnTo>
                      <a:pt x="79697" y="250604"/>
                    </a:lnTo>
                    <a:lnTo>
                      <a:pt x="130492" y="260858"/>
                    </a:lnTo>
                    <a:lnTo>
                      <a:pt x="181287" y="250604"/>
                    </a:lnTo>
                    <a:lnTo>
                      <a:pt x="222765" y="222646"/>
                    </a:lnTo>
                    <a:lnTo>
                      <a:pt x="250730" y="181187"/>
                    </a:lnTo>
                    <a:lnTo>
                      <a:pt x="260985" y="130429"/>
                    </a:lnTo>
                    <a:lnTo>
                      <a:pt x="250730" y="79670"/>
                    </a:lnTo>
                    <a:lnTo>
                      <a:pt x="222765" y="38211"/>
                    </a:lnTo>
                    <a:lnTo>
                      <a:pt x="181287" y="10253"/>
                    </a:lnTo>
                    <a:lnTo>
                      <a:pt x="130492" y="0"/>
                    </a:lnTo>
                    <a:close/>
                  </a:path>
                </a:pathLst>
              </a:custGeom>
              <a:solidFill>
                <a:srgbClr val="009F9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720090" y="4463414"/>
                <a:ext cx="26098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260985">
                    <a:moveTo>
                      <a:pt x="0" y="130429"/>
                    </a:moveTo>
                    <a:lnTo>
                      <a:pt x="10254" y="79670"/>
                    </a:lnTo>
                    <a:lnTo>
                      <a:pt x="38219" y="38211"/>
                    </a:lnTo>
                    <a:lnTo>
                      <a:pt x="79697" y="10253"/>
                    </a:lnTo>
                    <a:lnTo>
                      <a:pt x="130492" y="0"/>
                    </a:lnTo>
                    <a:lnTo>
                      <a:pt x="181287" y="10253"/>
                    </a:lnTo>
                    <a:lnTo>
                      <a:pt x="222765" y="38211"/>
                    </a:lnTo>
                    <a:lnTo>
                      <a:pt x="250730" y="79670"/>
                    </a:lnTo>
                    <a:lnTo>
                      <a:pt x="260985" y="130429"/>
                    </a:lnTo>
                    <a:lnTo>
                      <a:pt x="250730" y="181187"/>
                    </a:lnTo>
                    <a:lnTo>
                      <a:pt x="222765" y="222646"/>
                    </a:lnTo>
                    <a:lnTo>
                      <a:pt x="181287" y="250604"/>
                    </a:lnTo>
                    <a:lnTo>
                      <a:pt x="130492" y="260858"/>
                    </a:lnTo>
                    <a:lnTo>
                      <a:pt x="79697" y="250604"/>
                    </a:lnTo>
                    <a:lnTo>
                      <a:pt x="38219" y="222646"/>
                    </a:lnTo>
                    <a:lnTo>
                      <a:pt x="10254" y="181187"/>
                    </a:lnTo>
                    <a:lnTo>
                      <a:pt x="0" y="130429"/>
                    </a:lnTo>
                    <a:close/>
                  </a:path>
                </a:pathLst>
              </a:custGeom>
              <a:ln w="12700">
                <a:solidFill>
                  <a:srgbClr val="009F9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9" name="object 39"/>
            <p:cNvSpPr txBox="1"/>
            <p:nvPr/>
          </p:nvSpPr>
          <p:spPr>
            <a:xfrm>
              <a:off x="782816" y="4070104"/>
              <a:ext cx="11112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0" dirty="0">
                  <a:solidFill>
                    <a:srgbClr val="FFFFFF"/>
                  </a:solidFill>
                  <a:latin typeface="Tahoma"/>
                  <a:cs typeface="Tahoma"/>
                </a:rPr>
                <a:t>5</a:t>
              </a:r>
              <a:endParaRPr sz="1200" dirty="0">
                <a:latin typeface="Tahoma"/>
                <a:cs typeface="Tahoma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1731013"/>
            <a:ext cx="6323330" cy="581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60" dirty="0">
                <a:latin typeface="Tahoma"/>
                <a:cs typeface="Tahoma"/>
              </a:rPr>
              <a:t>S’affilier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b="1" spc="75" dirty="0">
                <a:latin typeface="Tahoma"/>
                <a:cs typeface="Tahoma"/>
              </a:rPr>
              <a:t>à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b="1" spc="-105" dirty="0">
                <a:latin typeface="Tahoma"/>
                <a:cs typeface="Tahoma"/>
              </a:rPr>
              <a:t>L’UFOLEP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lang="fr-FR" sz="1200" b="1" spc="-100" dirty="0">
                <a:latin typeface="Tahoma"/>
                <a:cs typeface="Tahoma"/>
              </a:rPr>
              <a:t>92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45" dirty="0">
                <a:latin typeface="Tahoma"/>
                <a:cs typeface="Tahoma"/>
              </a:rPr>
              <a:t>(et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b="1" spc="75" dirty="0">
                <a:latin typeface="Tahoma"/>
                <a:cs typeface="Tahoma"/>
              </a:rPr>
              <a:t>à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ahoma"/>
                <a:cs typeface="Tahoma"/>
              </a:rPr>
              <a:t>la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Tahoma"/>
                <a:cs typeface="Tahoma"/>
              </a:rPr>
              <a:t>Ligue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dirty="0">
                <a:latin typeface="Tahoma"/>
                <a:cs typeface="Tahoma"/>
              </a:rPr>
              <a:t>de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35" dirty="0" err="1">
                <a:latin typeface="Tahoma"/>
                <a:cs typeface="Tahoma"/>
              </a:rPr>
              <a:t>l’Enseignement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lang="fr-FR" sz="1200" b="1" spc="-10" dirty="0">
                <a:latin typeface="Tahoma"/>
                <a:cs typeface="Tahoma"/>
              </a:rPr>
              <a:t>92</a:t>
            </a:r>
            <a:r>
              <a:rPr sz="1200" b="1" spc="-105" dirty="0">
                <a:latin typeface="Tahoma"/>
                <a:cs typeface="Tahoma"/>
              </a:rPr>
              <a:t>)</a:t>
            </a:r>
            <a:r>
              <a:rPr sz="1200" b="1" spc="-5" dirty="0">
                <a:latin typeface="Tahoma"/>
                <a:cs typeface="Tahoma"/>
              </a:rPr>
              <a:t> </a:t>
            </a:r>
            <a:r>
              <a:rPr sz="1200" b="1" spc="-50" dirty="0">
                <a:latin typeface="Tahoma"/>
                <a:cs typeface="Tahoma"/>
              </a:rPr>
              <a:t>:</a:t>
            </a:r>
            <a:endParaRPr sz="1200" dirty="0">
              <a:latin typeface="Tahoma"/>
              <a:cs typeface="Tahoma"/>
            </a:endParaRPr>
          </a:p>
          <a:p>
            <a:pPr marL="12700" marR="5080">
              <a:lnSpc>
                <a:spcPts val="1480"/>
              </a:lnSpc>
              <a:spcBef>
                <a:spcPts val="40"/>
              </a:spcBef>
            </a:pPr>
            <a:r>
              <a:rPr sz="1200" spc="-20" dirty="0">
                <a:latin typeface="Verdana"/>
                <a:cs typeface="Verdana"/>
              </a:rPr>
              <a:t>L’affiliation</a:t>
            </a:r>
            <a:r>
              <a:rPr sz="1200" spc="2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est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l’acte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par</a:t>
            </a:r>
            <a:r>
              <a:rPr sz="1200" spc="2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lequel</a:t>
            </a:r>
            <a:r>
              <a:rPr sz="1200" spc="2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une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association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adhère</a:t>
            </a:r>
            <a:r>
              <a:rPr sz="1200" spc="2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aux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spc="-45" dirty="0">
                <a:latin typeface="Verdana"/>
                <a:cs typeface="Verdana"/>
              </a:rPr>
              <a:t>statuts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et</a:t>
            </a:r>
            <a:r>
              <a:rPr sz="1200" spc="204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donc</a:t>
            </a:r>
            <a:r>
              <a:rPr sz="1200" spc="19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au </a:t>
            </a:r>
            <a:r>
              <a:rPr sz="1200" spc="-10" dirty="0">
                <a:latin typeface="Verdana"/>
                <a:cs typeface="Verdana"/>
              </a:rPr>
              <a:t>fonctionnement </a:t>
            </a:r>
            <a:r>
              <a:rPr sz="1200" dirty="0">
                <a:latin typeface="Verdana"/>
                <a:cs typeface="Verdana"/>
              </a:rPr>
              <a:t>d’une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fédération.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0734" y="2851158"/>
            <a:ext cx="6492875" cy="305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1200" b="1" spc="-65" dirty="0">
                <a:latin typeface="Tahoma"/>
                <a:cs typeface="Tahoma"/>
              </a:rPr>
              <a:t>L’affiliation</a:t>
            </a:r>
            <a:r>
              <a:rPr sz="1200" b="1" dirty="0">
                <a:latin typeface="Tahoma"/>
                <a:cs typeface="Tahoma"/>
              </a:rPr>
              <a:t> </a:t>
            </a:r>
            <a:r>
              <a:rPr sz="1200" b="1" spc="75" dirty="0">
                <a:latin typeface="Tahoma"/>
                <a:cs typeface="Tahoma"/>
              </a:rPr>
              <a:t>à</a:t>
            </a:r>
            <a:r>
              <a:rPr sz="1200" b="1" spc="5" dirty="0">
                <a:latin typeface="Tahoma"/>
                <a:cs typeface="Tahoma"/>
              </a:rPr>
              <a:t> </a:t>
            </a:r>
            <a:r>
              <a:rPr sz="1200" b="1" spc="-95" dirty="0">
                <a:latin typeface="Tahoma"/>
                <a:cs typeface="Tahoma"/>
              </a:rPr>
              <a:t>l’UFOLEP</a:t>
            </a:r>
            <a:r>
              <a:rPr sz="1200" b="1" dirty="0">
                <a:latin typeface="Tahoma"/>
                <a:cs typeface="Tahoma"/>
              </a:rPr>
              <a:t> </a:t>
            </a:r>
            <a:r>
              <a:rPr sz="1200" b="1" spc="-25" dirty="0">
                <a:latin typeface="Tahoma"/>
                <a:cs typeface="Tahoma"/>
              </a:rPr>
              <a:t>permet</a:t>
            </a:r>
            <a:r>
              <a:rPr sz="1200" b="1" spc="5" dirty="0">
                <a:latin typeface="Tahoma"/>
                <a:cs typeface="Tahoma"/>
              </a:rPr>
              <a:t> </a:t>
            </a:r>
            <a:r>
              <a:rPr sz="1200" b="1" spc="75" dirty="0">
                <a:latin typeface="Tahoma"/>
                <a:cs typeface="Tahoma"/>
              </a:rPr>
              <a:t>à</a:t>
            </a:r>
            <a:r>
              <a:rPr sz="1200" b="1" dirty="0">
                <a:latin typeface="Tahoma"/>
                <a:cs typeface="Tahoma"/>
              </a:rPr>
              <a:t> </a:t>
            </a:r>
            <a:r>
              <a:rPr sz="1200" b="1" spc="-25" dirty="0">
                <a:latin typeface="Tahoma"/>
                <a:cs typeface="Tahoma"/>
              </a:rPr>
              <a:t>l’association</a:t>
            </a:r>
            <a:r>
              <a:rPr sz="1200" b="1" spc="5" dirty="0">
                <a:latin typeface="Tahoma"/>
                <a:cs typeface="Tahoma"/>
              </a:rPr>
              <a:t> </a:t>
            </a:r>
            <a:r>
              <a:rPr sz="1200" b="1" spc="-50" dirty="0">
                <a:latin typeface="Tahoma"/>
                <a:cs typeface="Tahoma"/>
              </a:rPr>
              <a:t>: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 dirty="0">
              <a:latin typeface="Tahoma"/>
              <a:cs typeface="Tahoma"/>
            </a:endParaRPr>
          </a:p>
          <a:p>
            <a:pPr marL="316865" indent="-227965">
              <a:lnSpc>
                <a:spcPct val="100000"/>
              </a:lnSpc>
              <a:buClr>
                <a:srgbClr val="009F9D"/>
              </a:buClr>
              <a:buFont typeface="Symbol"/>
              <a:buChar char=""/>
              <a:tabLst>
                <a:tab pos="316865" algn="l"/>
              </a:tabLst>
            </a:pPr>
            <a:r>
              <a:rPr sz="1100" spc="-10" dirty="0">
                <a:latin typeface="Verdana"/>
                <a:cs typeface="Verdana"/>
              </a:rPr>
              <a:t>D’être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membre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la</a:t>
            </a:r>
            <a:r>
              <a:rPr sz="1100" spc="-9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1</a:t>
            </a:r>
            <a:r>
              <a:rPr sz="1050" spc="-15" baseline="23809" dirty="0">
                <a:latin typeface="Verdana"/>
                <a:cs typeface="Verdana"/>
              </a:rPr>
              <a:t>ère</a:t>
            </a:r>
            <a:r>
              <a:rPr sz="1050" spc="202" baseline="23809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fédération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Verdana"/>
                <a:cs typeface="Verdana"/>
              </a:rPr>
              <a:t>affinitaire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Verdana"/>
                <a:cs typeface="Verdana"/>
              </a:rPr>
              <a:t>multisports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France.</a:t>
            </a:r>
            <a:endParaRPr sz="1100" dirty="0">
              <a:latin typeface="Verdana"/>
              <a:cs typeface="Verdana"/>
            </a:endParaRPr>
          </a:p>
          <a:p>
            <a:pPr marL="316865" indent="-227965">
              <a:lnSpc>
                <a:spcPct val="100000"/>
              </a:lnSpc>
              <a:spcBef>
                <a:spcPts val="700"/>
              </a:spcBef>
              <a:buClr>
                <a:srgbClr val="009F9D"/>
              </a:buClr>
              <a:buFont typeface="Symbol"/>
              <a:buChar char=""/>
              <a:tabLst>
                <a:tab pos="316865" algn="l"/>
              </a:tabLst>
            </a:pPr>
            <a:r>
              <a:rPr sz="1100" dirty="0">
                <a:latin typeface="Verdana"/>
                <a:cs typeface="Verdana"/>
              </a:rPr>
              <a:t>De</a:t>
            </a:r>
            <a:r>
              <a:rPr sz="1100" spc="-30" dirty="0">
                <a:latin typeface="Verdana"/>
                <a:cs typeface="Verdana"/>
              </a:rPr>
              <a:t> pouvoir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proposer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ses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adhérents </a:t>
            </a:r>
            <a:r>
              <a:rPr sz="1100" dirty="0">
                <a:latin typeface="Verdana"/>
                <a:cs typeface="Verdana"/>
              </a:rPr>
              <a:t>la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prise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d’une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licence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multisport.</a:t>
            </a:r>
            <a:endParaRPr sz="1100" dirty="0">
              <a:latin typeface="Verdana"/>
              <a:cs typeface="Verdana"/>
            </a:endParaRPr>
          </a:p>
          <a:p>
            <a:pPr marL="317500" marR="94615" indent="-228600">
              <a:lnSpc>
                <a:spcPct val="101800"/>
              </a:lnSpc>
              <a:spcBef>
                <a:spcPts val="680"/>
              </a:spcBef>
              <a:buClr>
                <a:srgbClr val="009F9D"/>
              </a:buClr>
              <a:buFont typeface="Symbol"/>
              <a:buChar char=""/>
              <a:tabLst>
                <a:tab pos="317500" algn="l"/>
              </a:tabLst>
            </a:pPr>
            <a:r>
              <a:rPr sz="1100" dirty="0">
                <a:latin typeface="Verdana"/>
                <a:cs typeface="Verdana"/>
              </a:rPr>
              <a:t>De </a:t>
            </a:r>
            <a:r>
              <a:rPr sz="1100" spc="-10" dirty="0">
                <a:latin typeface="Verdana"/>
                <a:cs typeface="Verdana"/>
              </a:rPr>
              <a:t>pouvoir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bénéficier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d’une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assurance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en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responsabilité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civile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pour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elle-</a:t>
            </a:r>
            <a:r>
              <a:rPr sz="1100" dirty="0">
                <a:latin typeface="Verdana"/>
                <a:cs typeface="Verdana"/>
              </a:rPr>
              <a:t>même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Verdana"/>
                <a:cs typeface="Verdana"/>
              </a:rPr>
              <a:t>(dans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i="1" spc="-25" dirty="0">
                <a:latin typeface="Verdana"/>
                <a:cs typeface="Verdana"/>
              </a:rPr>
              <a:t>le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i="1" spc="-10" dirty="0">
                <a:latin typeface="Verdana"/>
                <a:cs typeface="Verdana"/>
              </a:rPr>
              <a:t>respect</a:t>
            </a:r>
            <a:r>
              <a:rPr sz="1100" i="1" spc="-85" dirty="0">
                <a:latin typeface="Verdana"/>
                <a:cs typeface="Verdana"/>
              </a:rPr>
              <a:t> </a:t>
            </a:r>
            <a:r>
              <a:rPr sz="1100" i="1" spc="-10" dirty="0">
                <a:latin typeface="Verdana"/>
                <a:cs typeface="Verdana"/>
              </a:rPr>
              <a:t>des</a:t>
            </a:r>
            <a:r>
              <a:rPr sz="1100" i="1" spc="-75" dirty="0">
                <a:latin typeface="Verdana"/>
                <a:cs typeface="Verdana"/>
              </a:rPr>
              <a:t> </a:t>
            </a:r>
            <a:r>
              <a:rPr sz="1100" i="1" spc="-40" dirty="0">
                <a:latin typeface="Verdana"/>
                <a:cs typeface="Verdana"/>
              </a:rPr>
              <a:t>règles</a:t>
            </a:r>
            <a:r>
              <a:rPr sz="1100" i="1" spc="-75" dirty="0">
                <a:latin typeface="Verdana"/>
                <a:cs typeface="Verdana"/>
              </a:rPr>
              <a:t> </a:t>
            </a:r>
            <a:r>
              <a:rPr sz="1100" i="1" spc="-10" dirty="0">
                <a:latin typeface="Verdana"/>
                <a:cs typeface="Verdana"/>
              </a:rPr>
              <a:t>d’adhésions).</a:t>
            </a:r>
            <a:endParaRPr sz="1100" dirty="0">
              <a:latin typeface="Verdana"/>
              <a:cs typeface="Verdana"/>
            </a:endParaRPr>
          </a:p>
          <a:p>
            <a:pPr marL="317500" marR="93980" indent="-228600">
              <a:lnSpc>
                <a:spcPct val="101800"/>
              </a:lnSpc>
              <a:spcBef>
                <a:spcPts val="685"/>
              </a:spcBef>
              <a:buClr>
                <a:srgbClr val="009F9D"/>
              </a:buClr>
              <a:buFont typeface="Symbol"/>
              <a:buChar char=""/>
              <a:tabLst>
                <a:tab pos="317500" algn="l"/>
              </a:tabLst>
            </a:pPr>
            <a:r>
              <a:rPr sz="1100" dirty="0">
                <a:latin typeface="Verdana"/>
                <a:cs typeface="Verdana"/>
              </a:rPr>
              <a:t>De</a:t>
            </a:r>
            <a:r>
              <a:rPr sz="1100" spc="3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pouvoir</a:t>
            </a:r>
            <a:r>
              <a:rPr sz="1100" spc="3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proposer</a:t>
            </a:r>
            <a:r>
              <a:rPr sz="1100" spc="350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Verdana"/>
                <a:cs typeface="Verdana"/>
              </a:rPr>
              <a:t>à</a:t>
            </a:r>
            <a:r>
              <a:rPr sz="1100" spc="3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ses</a:t>
            </a:r>
            <a:r>
              <a:rPr sz="1100" spc="3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adhérents</a:t>
            </a:r>
            <a:r>
              <a:rPr sz="1100" spc="3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une</a:t>
            </a:r>
            <a:r>
              <a:rPr sz="1100" spc="3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assurance</a:t>
            </a:r>
            <a:r>
              <a:rPr sz="1100" spc="3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individuelle</a:t>
            </a:r>
            <a:r>
              <a:rPr sz="1100" spc="3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accidents</a:t>
            </a:r>
            <a:r>
              <a:rPr sz="1100" spc="3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3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une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Verdana"/>
                <a:cs typeface="Verdana"/>
              </a:rPr>
              <a:t>responsabilité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civile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individuelle.</a:t>
            </a:r>
            <a:endParaRPr sz="1100" dirty="0">
              <a:latin typeface="Verdana"/>
              <a:cs typeface="Verdana"/>
            </a:endParaRPr>
          </a:p>
          <a:p>
            <a:pPr marL="317500" marR="99060" indent="-228600">
              <a:lnSpc>
                <a:spcPct val="101800"/>
              </a:lnSpc>
              <a:spcBef>
                <a:spcPts val="685"/>
              </a:spcBef>
              <a:buClr>
                <a:srgbClr val="009F9D"/>
              </a:buClr>
              <a:buFont typeface="Symbol"/>
              <a:buChar char=""/>
              <a:tabLst>
                <a:tab pos="317500" algn="l"/>
              </a:tabLst>
            </a:pPr>
            <a:r>
              <a:rPr sz="1100" dirty="0">
                <a:latin typeface="Verdana"/>
                <a:cs typeface="Verdana"/>
              </a:rPr>
              <a:t>De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pouvoir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inscrire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120" dirty="0">
                <a:latin typeface="Verdana"/>
                <a:cs typeface="Verdana"/>
              </a:rPr>
              <a:t>sur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les</a:t>
            </a:r>
            <a:r>
              <a:rPr sz="1100" spc="-25" dirty="0">
                <a:latin typeface="Verdana"/>
                <a:cs typeface="Verdana"/>
              </a:rPr>
              <a:t> calendriers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officiels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l’UFOLEP,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la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ou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les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manifestations</a:t>
            </a:r>
            <a:r>
              <a:rPr sz="1100" spc="-10" dirty="0">
                <a:latin typeface="Verdana"/>
                <a:cs typeface="Verdana"/>
              </a:rPr>
              <a:t> qu’elle organise.</a:t>
            </a:r>
            <a:endParaRPr sz="1100" dirty="0">
              <a:latin typeface="Verdana"/>
              <a:cs typeface="Verdana"/>
            </a:endParaRPr>
          </a:p>
          <a:p>
            <a:pPr marL="316865" indent="-227965">
              <a:lnSpc>
                <a:spcPct val="100000"/>
              </a:lnSpc>
              <a:spcBef>
                <a:spcPts val="710"/>
              </a:spcBef>
              <a:buClr>
                <a:srgbClr val="009F9D"/>
              </a:buClr>
              <a:buFont typeface="Symbol"/>
              <a:buChar char=""/>
              <a:tabLst>
                <a:tab pos="316865" algn="l"/>
              </a:tabLst>
            </a:pPr>
            <a:r>
              <a:rPr sz="1100" dirty="0">
                <a:latin typeface="Verdana"/>
                <a:cs typeface="Verdana"/>
              </a:rPr>
              <a:t>De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recevoir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la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revue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nationale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spc="55" dirty="0">
                <a:latin typeface="Verdana"/>
                <a:cs typeface="Verdana"/>
              </a:rPr>
              <a:t>de</a:t>
            </a:r>
            <a:r>
              <a:rPr sz="1100" spc="-60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l’UFOLEP/USEP </a:t>
            </a:r>
            <a:r>
              <a:rPr sz="1100" spc="-254" dirty="0">
                <a:latin typeface="Verdana"/>
                <a:cs typeface="Verdana"/>
              </a:rPr>
              <a:t>«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En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Jeu,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une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autre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idée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du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Verdana"/>
                <a:cs typeface="Verdana"/>
              </a:rPr>
              <a:t>sport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».</a:t>
            </a:r>
            <a:endParaRPr sz="1100" dirty="0">
              <a:latin typeface="Verdana"/>
              <a:cs typeface="Verdana"/>
            </a:endParaRPr>
          </a:p>
          <a:p>
            <a:pPr marL="316865" indent="-227965">
              <a:lnSpc>
                <a:spcPct val="100000"/>
              </a:lnSpc>
              <a:spcBef>
                <a:spcPts val="695"/>
              </a:spcBef>
              <a:buClr>
                <a:srgbClr val="009F9D"/>
              </a:buClr>
              <a:buFont typeface="Symbol"/>
              <a:buChar char=""/>
              <a:tabLst>
                <a:tab pos="316865" algn="l"/>
              </a:tabLst>
            </a:pPr>
            <a:r>
              <a:rPr sz="1100" dirty="0">
                <a:latin typeface="Verdana"/>
                <a:cs typeface="Verdana"/>
              </a:rPr>
              <a:t>De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Verdana"/>
                <a:cs typeface="Verdana"/>
              </a:rPr>
              <a:t>pouvoir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bénéficier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70" dirty="0">
                <a:latin typeface="Verdana"/>
                <a:cs typeface="Verdana"/>
              </a:rPr>
              <a:t>de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l’agrément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90" dirty="0">
                <a:latin typeface="Verdana"/>
                <a:cs typeface="Verdana"/>
              </a:rPr>
              <a:t>SPORT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pour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Verdana"/>
                <a:cs typeface="Verdana"/>
              </a:rPr>
              <a:t>les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demandes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subventions</a:t>
            </a:r>
            <a:r>
              <a:rPr sz="1100" i="1" spc="-10" dirty="0">
                <a:latin typeface="Verdana"/>
                <a:cs typeface="Verdana"/>
              </a:rPr>
              <a:t>.</a:t>
            </a:r>
            <a:endParaRPr sz="1100" dirty="0">
              <a:latin typeface="Verdana"/>
              <a:cs typeface="Verdana"/>
            </a:endParaRPr>
          </a:p>
          <a:p>
            <a:pPr marL="316865" marR="94615" indent="-228600">
              <a:lnSpc>
                <a:spcPct val="101800"/>
              </a:lnSpc>
              <a:spcBef>
                <a:spcPts val="685"/>
              </a:spcBef>
              <a:buClr>
                <a:srgbClr val="009F9D"/>
              </a:buClr>
              <a:buFont typeface="Symbol"/>
              <a:buChar char=""/>
              <a:tabLst>
                <a:tab pos="316865" algn="l"/>
              </a:tabLst>
            </a:pPr>
            <a:r>
              <a:rPr sz="1100" dirty="0">
                <a:latin typeface="Verdana"/>
                <a:cs typeface="Verdana"/>
              </a:rPr>
              <a:t>De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pouvoir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bénéficier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Verdana"/>
                <a:cs typeface="Verdana"/>
              </a:rPr>
              <a:t>conseils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et/ou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Verdana"/>
                <a:cs typeface="Verdana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Verdana"/>
                <a:cs typeface="Verdana"/>
              </a:rPr>
              <a:t>formations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pour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le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fonctionnement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Verdana"/>
                <a:cs typeface="Verdana"/>
              </a:rPr>
              <a:t>administratif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Verdana"/>
                <a:cs typeface="Verdana"/>
              </a:rPr>
              <a:t>et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Verdana"/>
                <a:cs typeface="Verdana"/>
              </a:rPr>
              <a:t>sportif.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1128521"/>
            <a:ext cx="6287770" cy="297517"/>
          </a:xfrm>
          <a:prstGeom prst="rect">
            <a:avLst/>
          </a:prstGeom>
          <a:solidFill>
            <a:srgbClr val="009F9D"/>
          </a:solidFill>
          <a:ln w="9525">
            <a:solidFill>
              <a:srgbClr val="009F9D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600" b="1" spc="-180" dirty="0">
                <a:solidFill>
                  <a:srgbClr val="FFFFFF"/>
                </a:solidFill>
                <a:latin typeface="Tahoma"/>
                <a:cs typeface="Tahoma"/>
              </a:rPr>
              <a:t>S’AFFILIER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35" dirty="0">
                <a:solidFill>
                  <a:srgbClr val="FFFFFF"/>
                </a:solidFill>
                <a:latin typeface="Tahoma"/>
                <a:cs typeface="Tahoma"/>
              </a:rPr>
              <a:t>L’UFOLEP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1600" b="1" spc="-20" dirty="0">
                <a:solidFill>
                  <a:srgbClr val="FFFFFF"/>
                </a:solidFill>
                <a:latin typeface="Tahoma"/>
                <a:cs typeface="Tahoma"/>
              </a:rPr>
              <a:t> des Hauts de Seine</a:t>
            </a:r>
            <a:endParaRPr sz="16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68770" y="9647084"/>
            <a:ext cx="273685" cy="274320"/>
            <a:chOff x="6668770" y="9647084"/>
            <a:chExt cx="273685" cy="274320"/>
          </a:xfrm>
        </p:grpSpPr>
        <p:sp>
          <p:nvSpPr>
            <p:cNvPr id="6" name="object 6"/>
            <p:cNvSpPr/>
            <p:nvPr/>
          </p:nvSpPr>
          <p:spPr>
            <a:xfrm>
              <a:off x="6675120" y="9653434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429" y="0"/>
                  </a:moveTo>
                  <a:lnTo>
                    <a:pt x="79670" y="10269"/>
                  </a:lnTo>
                  <a:lnTo>
                    <a:pt x="38211" y="38275"/>
                  </a:lnTo>
                  <a:lnTo>
                    <a:pt x="10253" y="79814"/>
                  </a:lnTo>
                  <a:lnTo>
                    <a:pt x="0" y="130680"/>
                  </a:lnTo>
                  <a:lnTo>
                    <a:pt x="10253" y="181540"/>
                  </a:lnTo>
                  <a:lnTo>
                    <a:pt x="38211" y="223076"/>
                  </a:lnTo>
                  <a:lnTo>
                    <a:pt x="79670" y="251082"/>
                  </a:lnTo>
                  <a:lnTo>
                    <a:pt x="130429" y="261352"/>
                  </a:lnTo>
                  <a:lnTo>
                    <a:pt x="181260" y="251082"/>
                  </a:lnTo>
                  <a:lnTo>
                    <a:pt x="222758" y="223076"/>
                  </a:lnTo>
                  <a:lnTo>
                    <a:pt x="250729" y="181540"/>
                  </a:lnTo>
                  <a:lnTo>
                    <a:pt x="260985" y="130680"/>
                  </a:lnTo>
                  <a:lnTo>
                    <a:pt x="250729" y="79814"/>
                  </a:lnTo>
                  <a:lnTo>
                    <a:pt x="222758" y="38275"/>
                  </a:lnTo>
                  <a:lnTo>
                    <a:pt x="181260" y="10269"/>
                  </a:lnTo>
                  <a:lnTo>
                    <a:pt x="130429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75120" y="9653434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80"/>
                  </a:moveTo>
                  <a:lnTo>
                    <a:pt x="10253" y="79814"/>
                  </a:lnTo>
                  <a:lnTo>
                    <a:pt x="38211" y="38275"/>
                  </a:lnTo>
                  <a:lnTo>
                    <a:pt x="79670" y="10269"/>
                  </a:lnTo>
                  <a:lnTo>
                    <a:pt x="130429" y="0"/>
                  </a:lnTo>
                  <a:lnTo>
                    <a:pt x="181260" y="10269"/>
                  </a:lnTo>
                  <a:lnTo>
                    <a:pt x="222758" y="38275"/>
                  </a:lnTo>
                  <a:lnTo>
                    <a:pt x="250729" y="79814"/>
                  </a:lnTo>
                  <a:lnTo>
                    <a:pt x="260985" y="130680"/>
                  </a:lnTo>
                  <a:lnTo>
                    <a:pt x="250729" y="181540"/>
                  </a:lnTo>
                  <a:lnTo>
                    <a:pt x="222758" y="223076"/>
                  </a:lnTo>
                  <a:lnTo>
                    <a:pt x="181260" y="251082"/>
                  </a:lnTo>
                  <a:lnTo>
                    <a:pt x="130429" y="261352"/>
                  </a:lnTo>
                  <a:lnTo>
                    <a:pt x="79670" y="251082"/>
                  </a:lnTo>
                  <a:lnTo>
                    <a:pt x="38211" y="223076"/>
                  </a:lnTo>
                  <a:lnTo>
                    <a:pt x="10253" y="181540"/>
                  </a:lnTo>
                  <a:lnTo>
                    <a:pt x="0" y="130680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59956" y="9669596"/>
            <a:ext cx="11112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0870" y="1973932"/>
            <a:ext cx="3980179" cy="614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245745">
              <a:lnSpc>
                <a:spcPct val="137900"/>
              </a:lnSpc>
              <a:spcBef>
                <a:spcPts val="95"/>
              </a:spcBef>
            </a:pPr>
            <a:r>
              <a:rPr sz="1400" b="1" spc="-130" dirty="0">
                <a:solidFill>
                  <a:srgbClr val="169A8F"/>
                </a:solidFill>
                <a:latin typeface="Tahoma"/>
                <a:cs typeface="Tahoma"/>
              </a:rPr>
              <a:t>L’AFFILIATION</a:t>
            </a:r>
            <a:r>
              <a:rPr sz="1400" b="1" spc="-10" dirty="0">
                <a:solidFill>
                  <a:srgbClr val="169A8F"/>
                </a:solidFill>
                <a:latin typeface="Tahoma"/>
                <a:cs typeface="Tahoma"/>
              </a:rPr>
              <a:t> </a:t>
            </a:r>
            <a:r>
              <a:rPr sz="1400" b="1" spc="-215" dirty="0">
                <a:solidFill>
                  <a:srgbClr val="169A8F"/>
                </a:solidFill>
                <a:latin typeface="Tahoma"/>
                <a:cs typeface="Tahoma"/>
              </a:rPr>
              <a:t>ET</a:t>
            </a:r>
            <a:r>
              <a:rPr sz="1400" b="1" spc="-10" dirty="0">
                <a:solidFill>
                  <a:srgbClr val="169A8F"/>
                </a:solidFill>
                <a:latin typeface="Tahoma"/>
                <a:cs typeface="Tahoma"/>
              </a:rPr>
              <a:t> </a:t>
            </a:r>
            <a:r>
              <a:rPr sz="1400" b="1" spc="-90" dirty="0">
                <a:solidFill>
                  <a:srgbClr val="169A8F"/>
                </a:solidFill>
                <a:latin typeface="Tahoma"/>
                <a:cs typeface="Tahoma"/>
              </a:rPr>
              <a:t>L’ADHESION</a:t>
            </a:r>
            <a:r>
              <a:rPr sz="1400" b="1" spc="-10" dirty="0">
                <a:solidFill>
                  <a:srgbClr val="169A8F"/>
                </a:solidFill>
                <a:latin typeface="Tahoma"/>
                <a:cs typeface="Tahoma"/>
              </a:rPr>
              <a:t> </a:t>
            </a:r>
            <a:r>
              <a:rPr sz="1400" b="1" spc="65" dirty="0">
                <a:solidFill>
                  <a:srgbClr val="169A8F"/>
                </a:solidFill>
                <a:latin typeface="Tahoma"/>
                <a:cs typeface="Tahoma"/>
              </a:rPr>
              <a:t>À</a:t>
            </a:r>
            <a:r>
              <a:rPr sz="1400" b="1" dirty="0">
                <a:solidFill>
                  <a:srgbClr val="169A8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169A8F"/>
                </a:solidFill>
                <a:latin typeface="Tahoma"/>
                <a:cs typeface="Tahoma"/>
              </a:rPr>
              <a:t>L’UFOLEP </a:t>
            </a:r>
            <a:r>
              <a:rPr sz="1400" b="1" spc="-90" dirty="0">
                <a:solidFill>
                  <a:srgbClr val="169A8F"/>
                </a:solidFill>
                <a:latin typeface="Tahoma"/>
                <a:cs typeface="Tahoma"/>
              </a:rPr>
              <a:t>SONT</a:t>
            </a:r>
            <a:r>
              <a:rPr sz="1400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spc="-90" dirty="0">
                <a:solidFill>
                  <a:srgbClr val="169A8F"/>
                </a:solidFill>
                <a:latin typeface="Tahoma"/>
                <a:cs typeface="Tahoma"/>
              </a:rPr>
              <a:t>VALABLES</a:t>
            </a:r>
            <a:r>
              <a:rPr sz="1400" spc="5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spc="-100" dirty="0">
                <a:solidFill>
                  <a:srgbClr val="169A8F"/>
                </a:solidFill>
                <a:latin typeface="Tahoma"/>
                <a:cs typeface="Tahoma"/>
              </a:rPr>
              <a:t>DU</a:t>
            </a:r>
            <a:r>
              <a:rPr sz="1400" spc="10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169A8F"/>
                </a:solidFill>
                <a:latin typeface="Tahoma"/>
                <a:cs typeface="Tahoma"/>
              </a:rPr>
              <a:t>1</a:t>
            </a:r>
            <a:r>
              <a:rPr sz="1350" b="1" spc="-30" baseline="21604" dirty="0">
                <a:solidFill>
                  <a:srgbClr val="169A8F"/>
                </a:solidFill>
                <a:latin typeface="Tahoma"/>
                <a:cs typeface="Tahoma"/>
              </a:rPr>
              <a:t>er</a:t>
            </a:r>
            <a:r>
              <a:rPr sz="1350" spc="202" baseline="21604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spc="-160" dirty="0">
                <a:solidFill>
                  <a:srgbClr val="169A8F"/>
                </a:solidFill>
                <a:latin typeface="Tahoma"/>
                <a:cs typeface="Tahoma"/>
              </a:rPr>
              <a:t>SEPTEMBRE</a:t>
            </a:r>
            <a:r>
              <a:rPr sz="1400" spc="35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69A8F"/>
                </a:solidFill>
                <a:latin typeface="Tahoma"/>
                <a:cs typeface="Tahoma"/>
              </a:rPr>
              <a:t>AU</a:t>
            </a:r>
            <a:r>
              <a:rPr sz="1400" spc="15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spc="-105" dirty="0">
                <a:solidFill>
                  <a:srgbClr val="169A8F"/>
                </a:solidFill>
                <a:latin typeface="Tahoma"/>
                <a:cs typeface="Tahoma"/>
              </a:rPr>
              <a:t>31</a:t>
            </a:r>
            <a:r>
              <a:rPr sz="1400" spc="15" dirty="0">
                <a:solidFill>
                  <a:srgbClr val="169A8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169A8F"/>
                </a:solidFill>
                <a:latin typeface="Tahoma"/>
                <a:cs typeface="Tahoma"/>
              </a:rPr>
              <a:t>AOUT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1677" y="999172"/>
            <a:ext cx="6292215" cy="342900"/>
          </a:xfrm>
          <a:prstGeom prst="rect">
            <a:avLst/>
          </a:prstGeom>
          <a:solidFill>
            <a:srgbClr val="009F9D"/>
          </a:solidFill>
          <a:ln w="3175">
            <a:solidFill>
              <a:srgbClr val="009F9D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1600" b="1" spc="-20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00" dirty="0">
                <a:solidFill>
                  <a:srgbClr val="FFFFFF"/>
                </a:solidFill>
                <a:latin typeface="Tahoma"/>
                <a:cs typeface="Tahoma"/>
              </a:rPr>
              <a:t>CATEGORIES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Tahoma"/>
                <a:cs typeface="Tahoma"/>
              </a:rPr>
              <a:t>D’AFFILIATION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727825" y="9839335"/>
            <a:ext cx="273685" cy="274320"/>
            <a:chOff x="6727825" y="9839335"/>
            <a:chExt cx="273685" cy="274320"/>
          </a:xfrm>
        </p:grpSpPr>
        <p:sp>
          <p:nvSpPr>
            <p:cNvPr id="12" name="object 12"/>
            <p:cNvSpPr/>
            <p:nvPr/>
          </p:nvSpPr>
          <p:spPr>
            <a:xfrm>
              <a:off x="6734175" y="9845685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556" y="0"/>
                  </a:moveTo>
                  <a:lnTo>
                    <a:pt x="79724" y="10269"/>
                  </a:lnTo>
                  <a:lnTo>
                    <a:pt x="38227" y="38276"/>
                  </a:lnTo>
                  <a:lnTo>
                    <a:pt x="10255" y="79816"/>
                  </a:lnTo>
                  <a:lnTo>
                    <a:pt x="0" y="130685"/>
                  </a:lnTo>
                  <a:lnTo>
                    <a:pt x="10255" y="181550"/>
                  </a:lnTo>
                  <a:lnTo>
                    <a:pt x="38227" y="223085"/>
                  </a:lnTo>
                  <a:lnTo>
                    <a:pt x="79724" y="251088"/>
                  </a:lnTo>
                  <a:lnTo>
                    <a:pt x="130556" y="261357"/>
                  </a:lnTo>
                  <a:lnTo>
                    <a:pt x="181314" y="251088"/>
                  </a:lnTo>
                  <a:lnTo>
                    <a:pt x="222773" y="223085"/>
                  </a:lnTo>
                  <a:lnTo>
                    <a:pt x="250731" y="181550"/>
                  </a:lnTo>
                  <a:lnTo>
                    <a:pt x="260985" y="130685"/>
                  </a:lnTo>
                  <a:lnTo>
                    <a:pt x="250731" y="79816"/>
                  </a:lnTo>
                  <a:lnTo>
                    <a:pt x="222773" y="38276"/>
                  </a:lnTo>
                  <a:lnTo>
                    <a:pt x="181314" y="10269"/>
                  </a:lnTo>
                  <a:lnTo>
                    <a:pt x="130556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34175" y="9845685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85"/>
                  </a:moveTo>
                  <a:lnTo>
                    <a:pt x="10255" y="79816"/>
                  </a:lnTo>
                  <a:lnTo>
                    <a:pt x="38227" y="38276"/>
                  </a:lnTo>
                  <a:lnTo>
                    <a:pt x="79724" y="10269"/>
                  </a:lnTo>
                  <a:lnTo>
                    <a:pt x="130556" y="0"/>
                  </a:lnTo>
                  <a:lnTo>
                    <a:pt x="181314" y="10269"/>
                  </a:lnTo>
                  <a:lnTo>
                    <a:pt x="222773" y="38276"/>
                  </a:lnTo>
                  <a:lnTo>
                    <a:pt x="250731" y="79816"/>
                  </a:lnTo>
                  <a:lnTo>
                    <a:pt x="260985" y="130685"/>
                  </a:lnTo>
                  <a:lnTo>
                    <a:pt x="250731" y="181550"/>
                  </a:lnTo>
                  <a:lnTo>
                    <a:pt x="222773" y="223085"/>
                  </a:lnTo>
                  <a:lnTo>
                    <a:pt x="181314" y="251088"/>
                  </a:lnTo>
                  <a:lnTo>
                    <a:pt x="130556" y="261357"/>
                  </a:lnTo>
                  <a:lnTo>
                    <a:pt x="79724" y="251088"/>
                  </a:lnTo>
                  <a:lnTo>
                    <a:pt x="38227" y="223085"/>
                  </a:lnTo>
                  <a:lnTo>
                    <a:pt x="10255" y="181550"/>
                  </a:lnTo>
                  <a:lnTo>
                    <a:pt x="0" y="130685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819392" y="9861314"/>
            <a:ext cx="111125" cy="212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C373D11-ADD1-15DD-1F18-7C578A949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700"/>
            <a:ext cx="7556500" cy="60810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5533" y="1147312"/>
            <a:ext cx="6099810" cy="2296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Font typeface="Verdana"/>
              <a:buChar char="-"/>
              <a:tabLst>
                <a:tab pos="241300" algn="l"/>
              </a:tabLst>
            </a:pPr>
            <a:r>
              <a:rPr sz="1200" b="1" i="1" spc="-75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14" dirty="0">
                <a:solidFill>
                  <a:srgbClr val="7F7F7F"/>
                </a:solidFill>
                <a:latin typeface="Verdana"/>
                <a:cs typeface="Verdana"/>
              </a:rPr>
              <a:t>Dirigeant,</a:t>
            </a:r>
            <a:r>
              <a:rPr sz="1200" spc="4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0" dirty="0">
                <a:solidFill>
                  <a:srgbClr val="7F7F7F"/>
                </a:solidFill>
                <a:latin typeface="Verdana"/>
                <a:cs typeface="Verdana"/>
              </a:rPr>
              <a:t>Officiel,</a:t>
            </a:r>
            <a:r>
              <a:rPr sz="1200" spc="4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30" dirty="0">
                <a:solidFill>
                  <a:srgbClr val="7F7F7F"/>
                </a:solidFill>
                <a:latin typeface="Verdana"/>
                <a:cs typeface="Verdana"/>
              </a:rPr>
              <a:t>Arbitre,</a:t>
            </a:r>
            <a:r>
              <a:rPr sz="1200" spc="4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25" dirty="0">
                <a:solidFill>
                  <a:srgbClr val="7F7F7F"/>
                </a:solidFill>
                <a:latin typeface="Verdana"/>
                <a:cs typeface="Verdana"/>
              </a:rPr>
              <a:t>Animateur,</a:t>
            </a:r>
            <a:r>
              <a:rPr sz="1200" spc="4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45" dirty="0">
                <a:solidFill>
                  <a:srgbClr val="7F7F7F"/>
                </a:solidFill>
                <a:latin typeface="Verdana"/>
                <a:cs typeface="Verdana"/>
              </a:rPr>
              <a:t>Formateur,</a:t>
            </a:r>
            <a:r>
              <a:rPr sz="1200" spc="4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75" dirty="0">
                <a:solidFill>
                  <a:srgbClr val="7F7F7F"/>
                </a:solidFill>
                <a:latin typeface="Verdana"/>
                <a:cs typeface="Verdana"/>
              </a:rPr>
              <a:t>Accompagnateur</a:t>
            </a:r>
            <a:r>
              <a:rPr sz="1200" spc="5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65" dirty="0">
                <a:solidFill>
                  <a:srgbClr val="7F7F7F"/>
                </a:solidFill>
                <a:latin typeface="Verdana"/>
                <a:cs typeface="Verdana"/>
              </a:rPr>
              <a:t>:</a:t>
            </a:r>
            <a:r>
              <a:rPr sz="1200" spc="3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7F7F7F"/>
                </a:solidFill>
                <a:latin typeface="Verdana"/>
                <a:cs typeface="Verdana"/>
              </a:rPr>
              <a:t>un</a:t>
            </a:r>
            <a:r>
              <a:rPr sz="1200" spc="-2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7F7F7F"/>
                </a:solidFill>
                <a:latin typeface="Verdana"/>
                <a:cs typeface="Verdana"/>
              </a:rPr>
              <a:t>seul</a:t>
            </a:r>
            <a:r>
              <a:rPr sz="1200" spc="-1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7F7F7F"/>
                </a:solidFill>
                <a:latin typeface="Verdana"/>
                <a:cs typeface="Verdana"/>
              </a:rPr>
              <a:t>et</a:t>
            </a:r>
            <a:r>
              <a:rPr sz="1200" spc="-1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7F7F7F"/>
                </a:solidFill>
                <a:latin typeface="Verdana"/>
                <a:cs typeface="Verdana"/>
              </a:rPr>
              <a:t>unique</a:t>
            </a:r>
            <a:r>
              <a:rPr sz="1200" spc="-2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7F7F7F"/>
                </a:solidFill>
                <a:latin typeface="Verdana"/>
                <a:cs typeface="Verdana"/>
              </a:rPr>
              <a:t>tarif</a:t>
            </a:r>
            <a:endParaRPr sz="12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740"/>
              </a:spcBef>
              <a:buFont typeface="Verdana"/>
              <a:buChar char="-"/>
              <a:tabLst>
                <a:tab pos="240665" algn="l"/>
              </a:tabLst>
            </a:pPr>
            <a:r>
              <a:rPr sz="1200" b="1" i="1" spc="-70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7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55" dirty="0">
                <a:solidFill>
                  <a:srgbClr val="7F7F7F"/>
                </a:solidFill>
                <a:latin typeface="Verdana"/>
                <a:cs typeface="Verdana"/>
              </a:rPr>
              <a:t>multisport</a:t>
            </a:r>
            <a:r>
              <a:rPr sz="1200" spc="7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u="sng" spc="-10" dirty="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Verdana"/>
                <a:cs typeface="Verdana"/>
              </a:rPr>
              <a:t>loisir</a:t>
            </a:r>
            <a:endParaRPr sz="12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Font typeface="Verdana"/>
              <a:buChar char="-"/>
              <a:tabLst>
                <a:tab pos="240665" algn="l"/>
              </a:tabLst>
            </a:pPr>
            <a:r>
              <a:rPr sz="1200" b="1" i="1" spc="-70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7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55" dirty="0">
                <a:solidFill>
                  <a:srgbClr val="7F7F7F"/>
                </a:solidFill>
                <a:latin typeface="Verdana"/>
                <a:cs typeface="Verdana"/>
              </a:rPr>
              <a:t>multisport</a:t>
            </a:r>
            <a:r>
              <a:rPr sz="1200" spc="7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u="sng" spc="-10" dirty="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Verdana"/>
                <a:cs typeface="Verdana"/>
              </a:rPr>
              <a:t>compétition</a:t>
            </a:r>
            <a:endParaRPr sz="12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745"/>
              </a:spcBef>
              <a:buFont typeface="Verdana"/>
              <a:buChar char="-"/>
              <a:tabLst>
                <a:tab pos="240665" algn="l"/>
              </a:tabLst>
            </a:pPr>
            <a:r>
              <a:rPr sz="1200" b="1" i="1" spc="-70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6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55" dirty="0">
                <a:solidFill>
                  <a:srgbClr val="7F7F7F"/>
                </a:solidFill>
                <a:latin typeface="Verdana"/>
                <a:cs typeface="Verdana"/>
              </a:rPr>
              <a:t>multisport</a:t>
            </a:r>
            <a:r>
              <a:rPr sz="1200" spc="6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325" dirty="0">
                <a:solidFill>
                  <a:srgbClr val="7F7F7F"/>
                </a:solidFill>
                <a:latin typeface="Verdana"/>
                <a:cs typeface="Verdana"/>
              </a:rPr>
              <a:t>+</a:t>
            </a:r>
            <a:r>
              <a:rPr sz="1200" spc="6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u="sng" spc="-10" dirty="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Verdana"/>
                <a:cs typeface="Verdana"/>
              </a:rPr>
              <a:t>loisir</a:t>
            </a:r>
            <a:endParaRPr sz="12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740"/>
              </a:spcBef>
              <a:buFont typeface="Verdana"/>
              <a:buChar char="-"/>
              <a:tabLst>
                <a:tab pos="240665" algn="l"/>
              </a:tabLst>
            </a:pPr>
            <a:r>
              <a:rPr sz="1200" b="1" i="1" spc="-70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6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55" dirty="0">
                <a:solidFill>
                  <a:srgbClr val="7F7F7F"/>
                </a:solidFill>
                <a:latin typeface="Verdana"/>
                <a:cs typeface="Verdana"/>
              </a:rPr>
              <a:t>multisport</a:t>
            </a:r>
            <a:r>
              <a:rPr sz="1200" spc="6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325" dirty="0">
                <a:solidFill>
                  <a:srgbClr val="7F7F7F"/>
                </a:solidFill>
                <a:latin typeface="Verdana"/>
                <a:cs typeface="Verdana"/>
              </a:rPr>
              <a:t>+</a:t>
            </a:r>
            <a:r>
              <a:rPr sz="1200" spc="6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u="sng" spc="-10" dirty="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  <a:latin typeface="Verdana"/>
                <a:cs typeface="Verdana"/>
              </a:rPr>
              <a:t>compétition</a:t>
            </a:r>
            <a:endParaRPr sz="12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Font typeface="Verdana"/>
              <a:buChar char="-"/>
              <a:tabLst>
                <a:tab pos="240665" algn="l"/>
              </a:tabLst>
            </a:pPr>
            <a:r>
              <a:rPr sz="1200" b="1" i="1" spc="-70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5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70" dirty="0">
                <a:solidFill>
                  <a:srgbClr val="7F7F7F"/>
                </a:solidFill>
                <a:latin typeface="Verdana"/>
                <a:cs typeface="Verdana"/>
              </a:rPr>
              <a:t>Sports</a:t>
            </a:r>
            <a:r>
              <a:rPr sz="1200" spc="5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70" dirty="0">
                <a:solidFill>
                  <a:srgbClr val="7F7F7F"/>
                </a:solidFill>
                <a:latin typeface="Verdana"/>
                <a:cs typeface="Verdana"/>
              </a:rPr>
              <a:t>Mécaniques</a:t>
            </a:r>
            <a:r>
              <a:rPr sz="1200" spc="5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40" dirty="0">
                <a:solidFill>
                  <a:srgbClr val="7F7F7F"/>
                </a:solidFill>
                <a:latin typeface="Verdana"/>
                <a:cs typeface="Verdana"/>
              </a:rPr>
              <a:t>(Auto</a:t>
            </a:r>
            <a:r>
              <a:rPr sz="1200" spc="5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20" dirty="0">
                <a:solidFill>
                  <a:srgbClr val="7F7F7F"/>
                </a:solidFill>
                <a:latin typeface="Verdana"/>
                <a:cs typeface="Verdana"/>
              </a:rPr>
              <a:t>et</a:t>
            </a:r>
            <a:r>
              <a:rPr sz="1200" spc="5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0" dirty="0">
                <a:solidFill>
                  <a:srgbClr val="7F7F7F"/>
                </a:solidFill>
                <a:latin typeface="Verdana"/>
                <a:cs typeface="Verdana"/>
              </a:rPr>
              <a:t>Moto</a:t>
            </a:r>
            <a:r>
              <a:rPr sz="1200" spc="5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55" dirty="0">
                <a:solidFill>
                  <a:srgbClr val="7F7F7F"/>
                </a:solidFill>
                <a:latin typeface="Verdana"/>
                <a:cs typeface="Verdana"/>
              </a:rPr>
              <a:t>hors</a:t>
            </a:r>
            <a:r>
              <a:rPr sz="1200" spc="5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7F7F7F"/>
                </a:solidFill>
                <a:latin typeface="Verdana"/>
                <a:cs typeface="Verdana"/>
              </a:rPr>
              <a:t>Motocross)</a:t>
            </a:r>
            <a:endParaRPr sz="1200">
              <a:latin typeface="Verdana"/>
              <a:cs typeface="Verdana"/>
            </a:endParaRPr>
          </a:p>
          <a:p>
            <a:pPr marL="240665" marR="9525" indent="-228600">
              <a:lnSpc>
                <a:spcPct val="110200"/>
              </a:lnSpc>
              <a:spcBef>
                <a:spcPts val="595"/>
              </a:spcBef>
              <a:buFont typeface="Verdana"/>
              <a:buChar char="-"/>
              <a:tabLst>
                <a:tab pos="240665" algn="l"/>
              </a:tabLst>
            </a:pPr>
            <a:r>
              <a:rPr sz="1200" b="1" i="1" spc="-55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0" dirty="0">
                <a:solidFill>
                  <a:srgbClr val="7F7F7F"/>
                </a:solidFill>
                <a:latin typeface="Verdana"/>
                <a:cs typeface="Verdana"/>
              </a:rPr>
              <a:t>Motocross</a:t>
            </a:r>
            <a:r>
              <a:rPr sz="1200" spc="4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85" dirty="0">
                <a:solidFill>
                  <a:srgbClr val="7F7F7F"/>
                </a:solidFill>
                <a:latin typeface="Verdana"/>
                <a:cs typeface="Verdana"/>
              </a:rPr>
              <a:t>(CASM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0" dirty="0">
                <a:solidFill>
                  <a:srgbClr val="7F7F7F"/>
                </a:solidFill>
                <a:latin typeface="Verdana"/>
                <a:cs typeface="Verdana"/>
              </a:rPr>
              <a:t>obligatoire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0" dirty="0">
                <a:solidFill>
                  <a:srgbClr val="7F7F7F"/>
                </a:solidFill>
                <a:latin typeface="Verdana"/>
                <a:cs typeface="Verdana"/>
              </a:rPr>
              <a:t>pour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90" dirty="0">
                <a:solidFill>
                  <a:srgbClr val="7F7F7F"/>
                </a:solidFill>
                <a:latin typeface="Verdana"/>
                <a:cs typeface="Verdana"/>
              </a:rPr>
              <a:t>participer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55" dirty="0">
                <a:solidFill>
                  <a:srgbClr val="7F7F7F"/>
                </a:solidFill>
                <a:latin typeface="Verdana"/>
                <a:cs typeface="Verdana"/>
              </a:rPr>
              <a:t>aux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10" dirty="0">
                <a:solidFill>
                  <a:srgbClr val="7F7F7F"/>
                </a:solidFill>
                <a:latin typeface="Verdana"/>
                <a:cs typeface="Verdana"/>
              </a:rPr>
              <a:t>compétitions)</a:t>
            </a:r>
            <a:r>
              <a:rPr sz="1200" spc="3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40" dirty="0">
                <a:solidFill>
                  <a:srgbClr val="7F7F7F"/>
                </a:solidFill>
                <a:latin typeface="Verdana"/>
                <a:cs typeface="Verdana"/>
              </a:rPr>
              <a:t>si</a:t>
            </a:r>
            <a:r>
              <a:rPr sz="1200" spc="6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25" dirty="0">
                <a:solidFill>
                  <a:srgbClr val="7F7F7F"/>
                </a:solidFill>
                <a:latin typeface="Verdana"/>
                <a:cs typeface="Verdana"/>
              </a:rPr>
              <a:t>non</a:t>
            </a:r>
            <a:r>
              <a:rPr sz="1200" spc="-2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45" dirty="0">
                <a:solidFill>
                  <a:srgbClr val="7F7F7F"/>
                </a:solidFill>
                <a:latin typeface="Verdana"/>
                <a:cs typeface="Verdana"/>
              </a:rPr>
              <a:t>licence</a:t>
            </a:r>
            <a:r>
              <a:rPr sz="1200" spc="45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25" dirty="0">
                <a:solidFill>
                  <a:srgbClr val="7F7F7F"/>
                </a:solidFill>
                <a:latin typeface="Verdana"/>
                <a:cs typeface="Verdana"/>
              </a:rPr>
              <a:t>motocross</a:t>
            </a:r>
            <a:r>
              <a:rPr sz="1200" spc="50" dirty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7F7F7F"/>
                </a:solidFill>
                <a:latin typeface="Verdana"/>
                <a:cs typeface="Verdana"/>
              </a:rPr>
              <a:t>loisir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8234" y="3827397"/>
            <a:ext cx="749935" cy="18923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1200" b="1" i="1" spc="-140" dirty="0">
                <a:solidFill>
                  <a:srgbClr val="FFFFFF"/>
                </a:solidFill>
                <a:latin typeface="Verdana"/>
                <a:cs typeface="Verdana"/>
              </a:rPr>
              <a:t>Attention</a:t>
            </a:r>
            <a:r>
              <a:rPr sz="12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i="1" spc="-114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6440" y="631570"/>
            <a:ext cx="6287770" cy="333375"/>
          </a:xfrm>
          <a:prstGeom prst="rect">
            <a:avLst/>
          </a:prstGeom>
          <a:solidFill>
            <a:srgbClr val="009F9D"/>
          </a:solidFill>
          <a:ln w="9525">
            <a:solidFill>
              <a:srgbClr val="009F9D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sz="1600" b="1" spc="-20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95" dirty="0">
                <a:solidFill>
                  <a:srgbClr val="FFFFFF"/>
                </a:solidFill>
                <a:latin typeface="Tahoma"/>
                <a:cs typeface="Tahoma"/>
              </a:rPr>
              <a:t>CATEGORIES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14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LICENCES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3295" y="5194300"/>
            <a:ext cx="5814060" cy="3175741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95885" marR="86360" algn="just">
              <a:lnSpc>
                <a:spcPct val="109700"/>
              </a:lnSpc>
              <a:spcBef>
                <a:spcPts val="140"/>
              </a:spcBef>
            </a:pP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Dès</a:t>
            </a:r>
            <a:r>
              <a:rPr sz="16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le</a:t>
            </a:r>
            <a:r>
              <a:rPr sz="16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mois</a:t>
            </a:r>
            <a:r>
              <a:rPr sz="16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</a:t>
            </a:r>
            <a:r>
              <a:rPr sz="1600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Septembre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6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Président,</a:t>
            </a:r>
            <a:r>
              <a:rPr sz="16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Secrétaire,</a:t>
            </a:r>
            <a:r>
              <a:rPr sz="16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Trésorier,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1600" spc="24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correspondant</a:t>
            </a:r>
            <a:r>
              <a:rPr sz="1600" spc="25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prennent</a:t>
            </a:r>
            <a:r>
              <a:rPr sz="1600" spc="2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leur</a:t>
            </a:r>
            <a:r>
              <a:rPr sz="1600" spc="2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licence</a:t>
            </a:r>
            <a:r>
              <a:rPr sz="1600" spc="2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au</a:t>
            </a:r>
            <a:r>
              <a:rPr sz="1600" spc="2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sein</a:t>
            </a:r>
            <a:r>
              <a:rPr sz="1600" spc="24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fr-FR" sz="1600" b="1" dirty="0">
                <a:solidFill>
                  <a:srgbClr val="FF0000"/>
                </a:solidFill>
                <a:latin typeface="Calibri"/>
                <a:cs typeface="Calibri"/>
              </a:rPr>
              <a:t>De l’association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indispensable</a:t>
            </a:r>
            <a:r>
              <a:rPr sz="1600" spc="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à</a:t>
            </a:r>
            <a:r>
              <a:rPr sz="1600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600" spc="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bonne</a:t>
            </a:r>
            <a:r>
              <a:rPr sz="1600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représentativité</a:t>
            </a:r>
            <a:r>
              <a:rPr sz="1600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du</a:t>
            </a:r>
            <a:r>
              <a:rPr sz="1600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Bureau,</a:t>
            </a:r>
            <a:r>
              <a:rPr sz="1600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mais</a:t>
            </a:r>
            <a:r>
              <a:rPr sz="1600" spc="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aussi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pour</a:t>
            </a:r>
            <a:r>
              <a:rPr sz="1600" spc="24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obtenir</a:t>
            </a:r>
            <a:r>
              <a:rPr sz="1600" spc="2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600" spc="26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Responsabilité</a:t>
            </a:r>
            <a:r>
              <a:rPr sz="1600" spc="25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Civile</a:t>
            </a:r>
            <a:r>
              <a:rPr sz="1600" spc="26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Dirigeant</a:t>
            </a:r>
            <a:r>
              <a:rPr sz="1600" spc="25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auprès</a:t>
            </a:r>
            <a:r>
              <a:rPr sz="1600" spc="25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l’assurance</a:t>
            </a:r>
            <a:r>
              <a:rPr sz="1600" b="1" spc="3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MARSH.</a:t>
            </a:r>
            <a:r>
              <a:rPr sz="1600" b="1" spc="3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Les</a:t>
            </a:r>
            <a:r>
              <a:rPr sz="1600" spc="3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licences</a:t>
            </a:r>
            <a:endParaRPr sz="1600" dirty="0">
              <a:latin typeface="Calibri"/>
              <a:cs typeface="Calibri"/>
            </a:endParaRPr>
          </a:p>
          <a:p>
            <a:pPr marL="95885" marR="86995" algn="just">
              <a:lnSpc>
                <a:spcPct val="110000"/>
              </a:lnSpc>
              <a:spcBef>
                <a:spcPts val="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«</a:t>
            </a:r>
            <a:r>
              <a:rPr sz="16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Pratiquants</a:t>
            </a:r>
            <a:r>
              <a:rPr sz="16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»</a:t>
            </a:r>
            <a:r>
              <a:rPr sz="1600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seront</a:t>
            </a:r>
            <a:r>
              <a:rPr sz="1600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délivrées</a:t>
            </a:r>
            <a:r>
              <a:rPr sz="1600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uniquement</a:t>
            </a:r>
            <a:r>
              <a:rPr sz="1600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après</a:t>
            </a:r>
            <a:r>
              <a:rPr sz="1600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les</a:t>
            </a:r>
            <a:r>
              <a:rPr sz="1600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600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licences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Dirigeants</a:t>
            </a:r>
            <a:r>
              <a:rPr sz="1600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obligatoires.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9"/>
              </a:spcBef>
            </a:pPr>
            <a:endParaRPr sz="1600" dirty="0">
              <a:latin typeface="Calibri"/>
              <a:cs typeface="Calibri"/>
            </a:endParaRPr>
          </a:p>
          <a:p>
            <a:pPr marL="95885" marR="90805" algn="just">
              <a:lnSpc>
                <a:spcPct val="11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Il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faut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donc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fiche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d’affiliation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soit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mise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à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jour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régulièrement,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1600" spc="1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cas</a:t>
            </a:r>
            <a:r>
              <a:rPr sz="1600" spc="19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spc="1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changement</a:t>
            </a:r>
            <a:r>
              <a:rPr sz="1600" spc="1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spc="19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membre,</a:t>
            </a:r>
            <a:r>
              <a:rPr sz="1600" spc="1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1600" spc="1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avertir</a:t>
            </a:r>
            <a:r>
              <a:rPr sz="1600" spc="1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1600" spc="19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service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Affiliations/Licences</a:t>
            </a:r>
            <a:r>
              <a:rPr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par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mail.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ffiche informative présentant un guide en cinq étapes pour gérer son affiliation à UFOLEP via liguasso.org, avec des instructions claires numérotées et colorées en bleu, blanc et vert. Illustrations sportives (cyclisme, tennis de table, gymnastique, tir à l'arc) accompagnent le texte sur fond vert, avec coordonnées et adresse de l'organisation en haut.&#10;&#10;Le contenu généré par l’IA peut êtr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620750"/>
            <a:ext cx="6299834" cy="891095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666865" y="9947275"/>
            <a:ext cx="273685" cy="274320"/>
            <a:chOff x="6666865" y="9947275"/>
            <a:chExt cx="273685" cy="274320"/>
          </a:xfrm>
        </p:grpSpPr>
        <p:sp>
          <p:nvSpPr>
            <p:cNvPr id="4" name="object 4"/>
            <p:cNvSpPr/>
            <p:nvPr/>
          </p:nvSpPr>
          <p:spPr>
            <a:xfrm>
              <a:off x="6673215" y="9953625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429" y="0"/>
                  </a:moveTo>
                  <a:lnTo>
                    <a:pt x="79670" y="10265"/>
                  </a:lnTo>
                  <a:lnTo>
                    <a:pt x="38211" y="38258"/>
                  </a:lnTo>
                  <a:lnTo>
                    <a:pt x="10253" y="79776"/>
                  </a:lnTo>
                  <a:lnTo>
                    <a:pt x="0" y="130615"/>
                  </a:lnTo>
                  <a:lnTo>
                    <a:pt x="10253" y="181467"/>
                  </a:lnTo>
                  <a:lnTo>
                    <a:pt x="38211" y="222991"/>
                  </a:lnTo>
                  <a:lnTo>
                    <a:pt x="79670" y="250987"/>
                  </a:lnTo>
                  <a:lnTo>
                    <a:pt x="130429" y="261252"/>
                  </a:lnTo>
                  <a:lnTo>
                    <a:pt x="181260" y="250987"/>
                  </a:lnTo>
                  <a:lnTo>
                    <a:pt x="222758" y="222991"/>
                  </a:lnTo>
                  <a:lnTo>
                    <a:pt x="250729" y="181467"/>
                  </a:lnTo>
                  <a:lnTo>
                    <a:pt x="260985" y="130615"/>
                  </a:lnTo>
                  <a:lnTo>
                    <a:pt x="250729" y="79776"/>
                  </a:lnTo>
                  <a:lnTo>
                    <a:pt x="222758" y="38258"/>
                  </a:lnTo>
                  <a:lnTo>
                    <a:pt x="181260" y="10265"/>
                  </a:lnTo>
                  <a:lnTo>
                    <a:pt x="130429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73215" y="9953625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15"/>
                  </a:moveTo>
                  <a:lnTo>
                    <a:pt x="10253" y="79776"/>
                  </a:lnTo>
                  <a:lnTo>
                    <a:pt x="38211" y="38258"/>
                  </a:lnTo>
                  <a:lnTo>
                    <a:pt x="79670" y="10265"/>
                  </a:lnTo>
                  <a:lnTo>
                    <a:pt x="130429" y="0"/>
                  </a:lnTo>
                  <a:lnTo>
                    <a:pt x="181260" y="10265"/>
                  </a:lnTo>
                  <a:lnTo>
                    <a:pt x="222758" y="38258"/>
                  </a:lnTo>
                  <a:lnTo>
                    <a:pt x="250729" y="79776"/>
                  </a:lnTo>
                  <a:lnTo>
                    <a:pt x="260985" y="130615"/>
                  </a:lnTo>
                  <a:lnTo>
                    <a:pt x="250729" y="181467"/>
                  </a:lnTo>
                  <a:lnTo>
                    <a:pt x="222758" y="222991"/>
                  </a:lnTo>
                  <a:lnTo>
                    <a:pt x="181260" y="250987"/>
                  </a:lnTo>
                  <a:lnTo>
                    <a:pt x="130429" y="261252"/>
                  </a:lnTo>
                  <a:lnTo>
                    <a:pt x="79670" y="250987"/>
                  </a:lnTo>
                  <a:lnTo>
                    <a:pt x="38211" y="222991"/>
                  </a:lnTo>
                  <a:lnTo>
                    <a:pt x="10253" y="181467"/>
                  </a:lnTo>
                  <a:lnTo>
                    <a:pt x="0" y="130615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753859" y="9988415"/>
            <a:ext cx="11112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79EBAA-2DDC-BCDA-7DC9-4FFAD3A41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4587"/>
          <a:stretch>
            <a:fillRect/>
          </a:stretch>
        </p:blipFill>
        <p:spPr>
          <a:xfrm>
            <a:off x="958850" y="927100"/>
            <a:ext cx="2753286" cy="10668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4D9D5AB-6AE1-02AB-A4ED-31C7FC08012E}"/>
              </a:ext>
            </a:extLst>
          </p:cNvPr>
          <p:cNvSpPr txBox="1"/>
          <p:nvPr/>
        </p:nvSpPr>
        <p:spPr>
          <a:xfrm>
            <a:off x="3712136" y="932180"/>
            <a:ext cx="19711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24 boulevard de la seine</a:t>
            </a:r>
          </a:p>
          <a:p>
            <a:r>
              <a:rPr lang="fr-FR" sz="1200" dirty="0"/>
              <a:t>92000 Nanterre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882422"/>
            <a:ext cx="6299834" cy="891031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727825" y="10202863"/>
            <a:ext cx="273685" cy="274320"/>
            <a:chOff x="6727825" y="10202863"/>
            <a:chExt cx="273685" cy="274320"/>
          </a:xfrm>
        </p:grpSpPr>
        <p:sp>
          <p:nvSpPr>
            <p:cNvPr id="4" name="object 4"/>
            <p:cNvSpPr/>
            <p:nvPr/>
          </p:nvSpPr>
          <p:spPr>
            <a:xfrm>
              <a:off x="6734175" y="10209213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556" y="0"/>
                  </a:moveTo>
                  <a:lnTo>
                    <a:pt x="79724" y="10269"/>
                  </a:lnTo>
                  <a:lnTo>
                    <a:pt x="38227" y="38275"/>
                  </a:lnTo>
                  <a:lnTo>
                    <a:pt x="10255" y="79814"/>
                  </a:lnTo>
                  <a:lnTo>
                    <a:pt x="0" y="130680"/>
                  </a:lnTo>
                  <a:lnTo>
                    <a:pt x="10255" y="181541"/>
                  </a:lnTo>
                  <a:lnTo>
                    <a:pt x="38227" y="223077"/>
                  </a:lnTo>
                  <a:lnTo>
                    <a:pt x="79724" y="251082"/>
                  </a:lnTo>
                  <a:lnTo>
                    <a:pt x="130556" y="261352"/>
                  </a:lnTo>
                  <a:lnTo>
                    <a:pt x="181314" y="251082"/>
                  </a:lnTo>
                  <a:lnTo>
                    <a:pt x="222773" y="223077"/>
                  </a:lnTo>
                  <a:lnTo>
                    <a:pt x="250731" y="181541"/>
                  </a:lnTo>
                  <a:lnTo>
                    <a:pt x="260985" y="130680"/>
                  </a:lnTo>
                  <a:lnTo>
                    <a:pt x="250731" y="79814"/>
                  </a:lnTo>
                  <a:lnTo>
                    <a:pt x="222773" y="38275"/>
                  </a:lnTo>
                  <a:lnTo>
                    <a:pt x="181314" y="10269"/>
                  </a:lnTo>
                  <a:lnTo>
                    <a:pt x="130556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34175" y="10209213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80"/>
                  </a:moveTo>
                  <a:lnTo>
                    <a:pt x="10255" y="79814"/>
                  </a:lnTo>
                  <a:lnTo>
                    <a:pt x="38227" y="38275"/>
                  </a:lnTo>
                  <a:lnTo>
                    <a:pt x="79724" y="10269"/>
                  </a:lnTo>
                  <a:lnTo>
                    <a:pt x="130556" y="0"/>
                  </a:lnTo>
                  <a:lnTo>
                    <a:pt x="181314" y="10269"/>
                  </a:lnTo>
                  <a:lnTo>
                    <a:pt x="222773" y="38275"/>
                  </a:lnTo>
                  <a:lnTo>
                    <a:pt x="250731" y="79814"/>
                  </a:lnTo>
                  <a:lnTo>
                    <a:pt x="260985" y="130680"/>
                  </a:lnTo>
                  <a:lnTo>
                    <a:pt x="250731" y="181541"/>
                  </a:lnTo>
                  <a:lnTo>
                    <a:pt x="222773" y="223077"/>
                  </a:lnTo>
                  <a:lnTo>
                    <a:pt x="181314" y="251082"/>
                  </a:lnTo>
                  <a:lnTo>
                    <a:pt x="130556" y="261352"/>
                  </a:lnTo>
                  <a:lnTo>
                    <a:pt x="79724" y="251082"/>
                  </a:lnTo>
                  <a:lnTo>
                    <a:pt x="38227" y="223077"/>
                  </a:lnTo>
                  <a:lnTo>
                    <a:pt x="10255" y="181541"/>
                  </a:lnTo>
                  <a:lnTo>
                    <a:pt x="0" y="130680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14819" y="10220068"/>
            <a:ext cx="11112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57B8BB-4AFF-70F8-E236-A266C5612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4587"/>
          <a:stretch>
            <a:fillRect/>
          </a:stretch>
        </p:blipFill>
        <p:spPr>
          <a:xfrm>
            <a:off x="806450" y="1206356"/>
            <a:ext cx="2622549" cy="101614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6370B97-A8AE-D090-B3F9-E475682E273C}"/>
              </a:ext>
            </a:extLst>
          </p:cNvPr>
          <p:cNvSpPr txBox="1"/>
          <p:nvPr/>
        </p:nvSpPr>
        <p:spPr>
          <a:xfrm>
            <a:off x="3429001" y="1206356"/>
            <a:ext cx="19494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24 boulevard de la seine</a:t>
            </a:r>
          </a:p>
          <a:p>
            <a:r>
              <a:rPr lang="fr-FR" sz="1200" dirty="0"/>
              <a:t>92000 Nanterre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620750"/>
            <a:ext cx="6299834" cy="891095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774815" y="9704006"/>
            <a:ext cx="273050" cy="274320"/>
            <a:chOff x="6774815" y="9704006"/>
            <a:chExt cx="273050" cy="274320"/>
          </a:xfrm>
        </p:grpSpPr>
        <p:sp>
          <p:nvSpPr>
            <p:cNvPr id="4" name="object 4"/>
            <p:cNvSpPr/>
            <p:nvPr/>
          </p:nvSpPr>
          <p:spPr>
            <a:xfrm>
              <a:off x="6781165" y="9710356"/>
              <a:ext cx="260350" cy="261620"/>
            </a:xfrm>
            <a:custGeom>
              <a:avLst/>
              <a:gdLst/>
              <a:ahLst/>
              <a:cxnLst/>
              <a:rect l="l" t="t" r="r" b="b"/>
              <a:pathLst>
                <a:path w="260350" h="261620">
                  <a:moveTo>
                    <a:pt x="130175" y="0"/>
                  </a:moveTo>
                  <a:lnTo>
                    <a:pt x="79509" y="10262"/>
                  </a:lnTo>
                  <a:lnTo>
                    <a:pt x="38131" y="38250"/>
                  </a:lnTo>
                  <a:lnTo>
                    <a:pt x="10231" y="79760"/>
                  </a:lnTo>
                  <a:lnTo>
                    <a:pt x="0" y="130591"/>
                  </a:lnTo>
                  <a:lnTo>
                    <a:pt x="10231" y="181423"/>
                  </a:lnTo>
                  <a:lnTo>
                    <a:pt x="38131" y="222929"/>
                  </a:lnTo>
                  <a:lnTo>
                    <a:pt x="79509" y="250912"/>
                  </a:lnTo>
                  <a:lnTo>
                    <a:pt x="130175" y="261172"/>
                  </a:lnTo>
                  <a:lnTo>
                    <a:pt x="180840" y="250912"/>
                  </a:lnTo>
                  <a:lnTo>
                    <a:pt x="222218" y="222929"/>
                  </a:lnTo>
                  <a:lnTo>
                    <a:pt x="250118" y="181423"/>
                  </a:lnTo>
                  <a:lnTo>
                    <a:pt x="260350" y="130591"/>
                  </a:lnTo>
                  <a:lnTo>
                    <a:pt x="250118" y="79760"/>
                  </a:lnTo>
                  <a:lnTo>
                    <a:pt x="222218" y="38250"/>
                  </a:lnTo>
                  <a:lnTo>
                    <a:pt x="180840" y="10262"/>
                  </a:lnTo>
                  <a:lnTo>
                    <a:pt x="130175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81165" y="9710356"/>
              <a:ext cx="260350" cy="261620"/>
            </a:xfrm>
            <a:custGeom>
              <a:avLst/>
              <a:gdLst/>
              <a:ahLst/>
              <a:cxnLst/>
              <a:rect l="l" t="t" r="r" b="b"/>
              <a:pathLst>
                <a:path w="260350" h="261620">
                  <a:moveTo>
                    <a:pt x="0" y="130591"/>
                  </a:moveTo>
                  <a:lnTo>
                    <a:pt x="10231" y="79760"/>
                  </a:lnTo>
                  <a:lnTo>
                    <a:pt x="38131" y="38250"/>
                  </a:lnTo>
                  <a:lnTo>
                    <a:pt x="79509" y="10262"/>
                  </a:lnTo>
                  <a:lnTo>
                    <a:pt x="130175" y="0"/>
                  </a:lnTo>
                  <a:lnTo>
                    <a:pt x="180840" y="10262"/>
                  </a:lnTo>
                  <a:lnTo>
                    <a:pt x="222218" y="38250"/>
                  </a:lnTo>
                  <a:lnTo>
                    <a:pt x="250118" y="79760"/>
                  </a:lnTo>
                  <a:lnTo>
                    <a:pt x="260350" y="130591"/>
                  </a:lnTo>
                  <a:lnTo>
                    <a:pt x="250118" y="181423"/>
                  </a:lnTo>
                  <a:lnTo>
                    <a:pt x="222218" y="222929"/>
                  </a:lnTo>
                  <a:lnTo>
                    <a:pt x="180840" y="250912"/>
                  </a:lnTo>
                  <a:lnTo>
                    <a:pt x="130175" y="261172"/>
                  </a:lnTo>
                  <a:lnTo>
                    <a:pt x="79509" y="250912"/>
                  </a:lnTo>
                  <a:lnTo>
                    <a:pt x="38131" y="222929"/>
                  </a:lnTo>
                  <a:lnTo>
                    <a:pt x="10231" y="181423"/>
                  </a:lnTo>
                  <a:lnTo>
                    <a:pt x="0" y="130591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42252" y="9745796"/>
            <a:ext cx="11112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B8A51F-998B-7E3F-878D-D40F550B1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4587"/>
          <a:stretch>
            <a:fillRect/>
          </a:stretch>
        </p:blipFill>
        <p:spPr>
          <a:xfrm>
            <a:off x="882649" y="845694"/>
            <a:ext cx="1734105" cy="6719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AEDB3EA-DF25-6DC5-6BE8-7CF4A3AA597D}"/>
              </a:ext>
            </a:extLst>
          </p:cNvPr>
          <p:cNvSpPr txBox="1"/>
          <p:nvPr/>
        </p:nvSpPr>
        <p:spPr>
          <a:xfrm>
            <a:off x="2616754" y="845694"/>
            <a:ext cx="2228296" cy="4624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24 boulevard de la seine</a:t>
            </a:r>
          </a:p>
          <a:p>
            <a:r>
              <a:rPr lang="fr-FR" sz="1200" dirty="0"/>
              <a:t>92000 Nanterre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4A2C66D-5193-8052-67CB-5C77E26C2DF4}"/>
              </a:ext>
            </a:extLst>
          </p:cNvPr>
          <p:cNvSpPr txBox="1"/>
          <p:nvPr/>
        </p:nvSpPr>
        <p:spPr>
          <a:xfrm>
            <a:off x="3778250" y="6489700"/>
            <a:ext cx="838200" cy="246221"/>
          </a:xfrm>
          <a:prstGeom prst="rect">
            <a:avLst/>
          </a:prstGeom>
          <a:solidFill>
            <a:srgbClr val="00A09E"/>
          </a:solidFill>
        </p:spPr>
        <p:txBody>
          <a:bodyPr wrap="square" rtlCol="0">
            <a:spAutoFit/>
          </a:bodyPr>
          <a:lstStyle/>
          <a:p>
            <a:endParaRPr lang="fr-FR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620750"/>
            <a:ext cx="6299834" cy="891095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950709" y="9904363"/>
            <a:ext cx="273685" cy="274320"/>
            <a:chOff x="6950709" y="9904363"/>
            <a:chExt cx="273685" cy="274320"/>
          </a:xfrm>
        </p:grpSpPr>
        <p:sp>
          <p:nvSpPr>
            <p:cNvPr id="4" name="object 4"/>
            <p:cNvSpPr/>
            <p:nvPr/>
          </p:nvSpPr>
          <p:spPr>
            <a:xfrm>
              <a:off x="6957059" y="9910713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130556" y="0"/>
                  </a:moveTo>
                  <a:lnTo>
                    <a:pt x="79724" y="10267"/>
                  </a:lnTo>
                  <a:lnTo>
                    <a:pt x="38227" y="38268"/>
                  </a:lnTo>
                  <a:lnTo>
                    <a:pt x="10255" y="79801"/>
                  </a:lnTo>
                  <a:lnTo>
                    <a:pt x="0" y="130665"/>
                  </a:lnTo>
                  <a:lnTo>
                    <a:pt x="10255" y="181534"/>
                  </a:lnTo>
                  <a:lnTo>
                    <a:pt x="38227" y="223074"/>
                  </a:lnTo>
                  <a:lnTo>
                    <a:pt x="79724" y="251082"/>
                  </a:lnTo>
                  <a:lnTo>
                    <a:pt x="130556" y="261352"/>
                  </a:lnTo>
                  <a:lnTo>
                    <a:pt x="181314" y="251082"/>
                  </a:lnTo>
                  <a:lnTo>
                    <a:pt x="222773" y="223074"/>
                  </a:lnTo>
                  <a:lnTo>
                    <a:pt x="250731" y="181534"/>
                  </a:lnTo>
                  <a:lnTo>
                    <a:pt x="260985" y="130665"/>
                  </a:lnTo>
                  <a:lnTo>
                    <a:pt x="250731" y="79801"/>
                  </a:lnTo>
                  <a:lnTo>
                    <a:pt x="222773" y="38268"/>
                  </a:lnTo>
                  <a:lnTo>
                    <a:pt x="181314" y="10267"/>
                  </a:lnTo>
                  <a:lnTo>
                    <a:pt x="130556" y="0"/>
                  </a:lnTo>
                  <a:close/>
                </a:path>
              </a:pathLst>
            </a:custGeom>
            <a:solidFill>
              <a:srgbClr val="00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57059" y="9910713"/>
              <a:ext cx="260985" cy="261620"/>
            </a:xfrm>
            <a:custGeom>
              <a:avLst/>
              <a:gdLst/>
              <a:ahLst/>
              <a:cxnLst/>
              <a:rect l="l" t="t" r="r" b="b"/>
              <a:pathLst>
                <a:path w="260984" h="261620">
                  <a:moveTo>
                    <a:pt x="0" y="130665"/>
                  </a:moveTo>
                  <a:lnTo>
                    <a:pt x="10255" y="79801"/>
                  </a:lnTo>
                  <a:lnTo>
                    <a:pt x="38227" y="38268"/>
                  </a:lnTo>
                  <a:lnTo>
                    <a:pt x="79724" y="10267"/>
                  </a:lnTo>
                  <a:lnTo>
                    <a:pt x="130556" y="0"/>
                  </a:lnTo>
                  <a:lnTo>
                    <a:pt x="181314" y="10267"/>
                  </a:lnTo>
                  <a:lnTo>
                    <a:pt x="222773" y="38268"/>
                  </a:lnTo>
                  <a:lnTo>
                    <a:pt x="250731" y="79801"/>
                  </a:lnTo>
                  <a:lnTo>
                    <a:pt x="260985" y="130665"/>
                  </a:lnTo>
                  <a:lnTo>
                    <a:pt x="250731" y="181534"/>
                  </a:lnTo>
                  <a:lnTo>
                    <a:pt x="222773" y="223074"/>
                  </a:lnTo>
                  <a:lnTo>
                    <a:pt x="181314" y="251082"/>
                  </a:lnTo>
                  <a:lnTo>
                    <a:pt x="130556" y="261352"/>
                  </a:lnTo>
                  <a:lnTo>
                    <a:pt x="79724" y="251082"/>
                  </a:lnTo>
                  <a:lnTo>
                    <a:pt x="38227" y="223074"/>
                  </a:lnTo>
                  <a:lnTo>
                    <a:pt x="10255" y="181534"/>
                  </a:lnTo>
                  <a:lnTo>
                    <a:pt x="0" y="130665"/>
                  </a:lnTo>
                  <a:close/>
                </a:path>
              </a:pathLst>
            </a:custGeom>
            <a:ln w="12700">
              <a:solidFill>
                <a:srgbClr val="009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041895" y="9925324"/>
            <a:ext cx="111125" cy="212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54F61A-3887-6983-A42C-54916800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4587"/>
          <a:stretch>
            <a:fillRect/>
          </a:stretch>
        </p:blipFill>
        <p:spPr>
          <a:xfrm>
            <a:off x="882650" y="927100"/>
            <a:ext cx="1734105" cy="6719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91CD4D-6471-3C8D-BBAD-39F505F81E91}"/>
              </a:ext>
            </a:extLst>
          </p:cNvPr>
          <p:cNvSpPr txBox="1"/>
          <p:nvPr/>
        </p:nvSpPr>
        <p:spPr>
          <a:xfrm>
            <a:off x="2616755" y="927100"/>
            <a:ext cx="2322992" cy="457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24 boulevard de la seine</a:t>
            </a:r>
          </a:p>
          <a:p>
            <a:r>
              <a:rPr lang="fr-FR" sz="1200" dirty="0"/>
              <a:t>92000 Nanterre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7E3FC3-5CC8-DB3C-B774-42802DB499BD}"/>
              </a:ext>
            </a:extLst>
          </p:cNvPr>
          <p:cNvSpPr txBox="1"/>
          <p:nvPr/>
        </p:nvSpPr>
        <p:spPr>
          <a:xfrm>
            <a:off x="4768850" y="5803900"/>
            <a:ext cx="685800" cy="228600"/>
          </a:xfrm>
          <a:prstGeom prst="rect">
            <a:avLst/>
          </a:prstGeom>
          <a:solidFill>
            <a:srgbClr val="00A09E"/>
          </a:solidFill>
        </p:spPr>
        <p:txBody>
          <a:bodyPr wrap="square" rtlCol="0">
            <a:spAutoFit/>
          </a:bodyPr>
          <a:lstStyle/>
          <a:p>
            <a:endParaRPr lang="fr-FR" sz="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817</Words>
  <Application>Microsoft Office PowerPoint</Application>
  <PresentationFormat>Personnalisé</PresentationFormat>
  <Paragraphs>111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 MT</vt:lpstr>
      <vt:lpstr>Calibri</vt:lpstr>
      <vt:lpstr>Roboto</vt:lpstr>
      <vt:lpstr>Symbol</vt:lpstr>
      <vt:lpstr>Tahoma</vt:lpstr>
      <vt:lpstr>Times New Roman</vt:lpstr>
      <vt:lpstr>Verdana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creator>EL OUADEHE ADIL</dc:creator>
  <cp:lastModifiedBy>Cynthia Mauritius</cp:lastModifiedBy>
  <cp:revision>4</cp:revision>
  <dcterms:created xsi:type="dcterms:W3CDTF">2026-07-02T09:51:19Z</dcterms:created>
  <dcterms:modified xsi:type="dcterms:W3CDTF">2026-07-03T10:39:46Z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2026-06-23T00:00:00Z</vt:filetime>
  </property>
  <property fmtid="{D5CDD505-2E9C-101B-9397-08002B2CF9AE}" pid="4" name="Creator">
    <vt:lpwstr>Microsoft® Word 2019</vt:lpwstr>
  </property>
  <property fmtid="{D5CDD505-2E9C-101B-9397-08002B2CF9AE}" pid="5" name="LastSaved">
    <vt:filetime>2026-07-02T00:00:00Z</vt:filetime>
  </property>
  <property fmtid="{D5CDD505-2E9C-101B-9397-08002B2CF9AE}" pid="6" name="Producer">
    <vt:lpwstr>GPL Ghostscript 9.55.0</vt:lpwstr>
  </property>
</Properties>
</file>