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94" r:id="rId2"/>
    <p:sldId id="268" r:id="rId3"/>
    <p:sldId id="295" r:id="rId4"/>
    <p:sldId id="296" r:id="rId5"/>
    <p:sldId id="297" r:id="rId6"/>
    <p:sldId id="298" r:id="rId7"/>
    <p:sldId id="299" r:id="rId8"/>
    <p:sldId id="301" r:id="rId9"/>
    <p:sldId id="302" r:id="rId10"/>
    <p:sldId id="303" r:id="rId11"/>
    <p:sldId id="304" r:id="rId12"/>
    <p:sldId id="305" r:id="rId13"/>
    <p:sldId id="306" r:id="rId14"/>
    <p:sldId id="307" r:id="rId15"/>
    <p:sldId id="308" r:id="rId16"/>
    <p:sldId id="309" r:id="rId1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UZIN, Ysaline (DGS/VSS/VSS1)" initials="CY(" lastIdx="2" clrIdx="6">
    <p:extLst>
      <p:ext uri="{19B8F6BF-5375-455C-9EA6-DF929625EA0E}">
        <p15:presenceInfo xmlns:p15="http://schemas.microsoft.com/office/powerpoint/2012/main" xmlns="" userId="S-1-5-21-27022435-3177379373-3347635678-30766" providerId="AD"/>
      </p:ext>
    </p:extLst>
  </p:cmAuthor>
  <p:cmAuthor id="1" name="MARTY, Marion (IGAS/INSPECTANTS)" initials="MM" lastIdx="17" clrIdx="0">
    <p:extLst>
      <p:ext uri="{19B8F6BF-5375-455C-9EA6-DF929625EA0E}">
        <p15:presenceInfo xmlns:p15="http://schemas.microsoft.com/office/powerpoint/2012/main" xmlns="" userId="MARTY, Marion (IGAS/INSPECTANTS)" providerId="None"/>
      </p:ext>
    </p:extLst>
  </p:cmAuthor>
  <p:cmAuthor id="8" name="Alexis Pernin" initials="PE" lastIdx="2" clrIdx="7">
    <p:extLst>
      <p:ext uri="{19B8F6BF-5375-455C-9EA6-DF929625EA0E}">
        <p15:presenceInfo xmlns:p15="http://schemas.microsoft.com/office/powerpoint/2012/main" xmlns="" userId="Alexis Pernin" providerId="None"/>
      </p:ext>
    </p:extLst>
  </p:cmAuthor>
  <p:cmAuthor id="2" name="FRANCOLIN, Marie (CAB/SANTE)" initials="FM(" lastIdx="5" clrIdx="1">
    <p:extLst>
      <p:ext uri="{19B8F6BF-5375-455C-9EA6-DF929625EA0E}">
        <p15:presenceInfo xmlns:p15="http://schemas.microsoft.com/office/powerpoint/2012/main" xmlns="" userId="S-1-5-21-27022435-3177379373-3347635678-94335" providerId="AD"/>
      </p:ext>
    </p:extLst>
  </p:cmAuthor>
  <p:cmAuthor id="9" name="MICALLEF, Chloé (DSS/SD3 RETRAITES ET INSTITUTIONS DE PROTECTION SOCIALE COMPL/3A)" initials="MC(REIDPSC" lastIdx="2" clrIdx="8">
    <p:extLst>
      <p:ext uri="{19B8F6BF-5375-455C-9EA6-DF929625EA0E}">
        <p15:presenceInfo xmlns:p15="http://schemas.microsoft.com/office/powerpoint/2012/main" xmlns="" userId="S-1-5-21-27022435-3177379373-3347635678-94595" providerId="AD"/>
      </p:ext>
    </p:extLst>
  </p:cmAuthor>
  <p:cmAuthor id="3" name="ZACCHERINI, Thibaut (CEPS)" initials="ZT(" lastIdx="1" clrIdx="2">
    <p:extLst>
      <p:ext uri="{19B8F6BF-5375-455C-9EA6-DF929625EA0E}">
        <p15:presenceInfo xmlns:p15="http://schemas.microsoft.com/office/powerpoint/2012/main" xmlns="" userId="S-1-5-21-27022435-3177379373-3347635678-54739" providerId="AD"/>
      </p:ext>
    </p:extLst>
  </p:cmAuthor>
  <p:cmAuthor id="4" name="DEMIAUX, Victor (SGMCAS)" initials="DV(" lastIdx="1" clrIdx="3">
    <p:extLst>
      <p:ext uri="{19B8F6BF-5375-455C-9EA6-DF929625EA0E}">
        <p15:presenceInfo xmlns:p15="http://schemas.microsoft.com/office/powerpoint/2012/main" xmlns="" userId="DEMIAUX, Victor (SGMCAS)" providerId="None"/>
      </p:ext>
    </p:extLst>
  </p:cmAuthor>
  <p:cmAuthor id="5" name="DEMIAUX, Victor (SGMCAS)" initials="DV( [2]" lastIdx="3" clrIdx="4">
    <p:extLst>
      <p:ext uri="{19B8F6BF-5375-455C-9EA6-DF929625EA0E}">
        <p15:presenceInfo xmlns:p15="http://schemas.microsoft.com/office/powerpoint/2012/main" xmlns="" userId="S-1-5-21-27022435-3177379373-3347635678-104900" providerId="AD"/>
      </p:ext>
    </p:extLst>
  </p:cmAuthor>
  <p:cmAuthor id="6" name="BOUZIGUES, Nadia (SGMCAS)" initials="BN(" lastIdx="7" clrIdx="5">
    <p:extLst>
      <p:ext uri="{19B8F6BF-5375-455C-9EA6-DF929625EA0E}">
        <p15:presenceInfo xmlns:p15="http://schemas.microsoft.com/office/powerpoint/2012/main" xmlns="" userId="S-1-5-21-27022435-3177379373-3347635678-1027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91"/>
    <a:srgbClr val="FFFFFF"/>
    <a:srgbClr val="33CC33"/>
    <a:srgbClr val="FF0066"/>
    <a:srgbClr val="0066FF"/>
    <a:srgbClr val="FF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204" autoAdjust="0"/>
    <p:restoredTop sz="94660"/>
  </p:normalViewPr>
  <p:slideViewPr>
    <p:cSldViewPr snapToGrid="0">
      <p:cViewPr varScale="1">
        <p:scale>
          <a:sx n="104" d="100"/>
          <a:sy n="104" d="100"/>
        </p:scale>
        <p:origin x="-114" y="-13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DB7025E-584F-4124-AECB-3954A5B4176D}" type="datetimeFigureOut">
              <a:rPr lang="fr-FR" smtClean="0"/>
              <a:pPr/>
              <a:t>11/08/2021</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5484EBE-C79B-4300-B32F-F837D46F9E8A}" type="slidenum">
              <a:rPr lang="fr-FR" smtClean="0"/>
              <a:pPr/>
              <a:t>‹N°›</a:t>
            </a:fld>
            <a:endParaRPr lang="fr-FR"/>
          </a:p>
        </p:txBody>
      </p:sp>
    </p:spTree>
    <p:extLst>
      <p:ext uri="{BB962C8B-B14F-4D97-AF65-F5344CB8AC3E}">
        <p14:creationId xmlns:p14="http://schemas.microsoft.com/office/powerpoint/2010/main" xmlns="" val="1555406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6"/>
          </a:xfrm>
          <a:prstGeom prst="rect">
            <a:avLst/>
          </a:prstGeom>
        </p:spPr>
        <p:txBody>
          <a:bodyPr vert="horz" lIns="91431" tIns="45715" rIns="91431" bIns="45715"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8056"/>
          </a:xfrm>
          <a:prstGeom prst="rect">
            <a:avLst/>
          </a:prstGeom>
        </p:spPr>
        <p:txBody>
          <a:bodyPr vert="horz" lIns="91431" tIns="45715" rIns="91431" bIns="45715" rtlCol="0"/>
          <a:lstStyle>
            <a:lvl1pPr algn="r">
              <a:defRPr sz="1200"/>
            </a:lvl1pPr>
          </a:lstStyle>
          <a:p>
            <a:fld id="{DB7F76E2-2D85-4ECD-83A3-3F7A256F37BA}" type="datetimeFigureOut">
              <a:rPr lang="fr-FR" smtClean="0"/>
              <a:pPr/>
              <a:t>11/08/2021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1" tIns="45715" rIns="91431" bIns="45715"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31" tIns="45715" rIns="91431" bIns="45715"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5"/>
            <a:ext cx="2945659" cy="498055"/>
          </a:xfrm>
          <a:prstGeom prst="rect">
            <a:avLst/>
          </a:prstGeom>
        </p:spPr>
        <p:txBody>
          <a:bodyPr vert="horz" lIns="91431" tIns="45715" rIns="91431" bIns="45715"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5"/>
            <a:ext cx="2945659" cy="498055"/>
          </a:xfrm>
          <a:prstGeom prst="rect">
            <a:avLst/>
          </a:prstGeom>
        </p:spPr>
        <p:txBody>
          <a:bodyPr vert="horz" lIns="91431" tIns="45715" rIns="91431" bIns="45715" rtlCol="0" anchor="b"/>
          <a:lstStyle>
            <a:lvl1pPr algn="r">
              <a:defRPr sz="1200"/>
            </a:lvl1pPr>
          </a:lstStyle>
          <a:p>
            <a:fld id="{855EE40E-F59F-47C1-8345-35F8E399BF17}" type="slidenum">
              <a:rPr lang="fr-FR" smtClean="0"/>
              <a:pPr/>
              <a:t>‹N°›</a:t>
            </a:fld>
            <a:endParaRPr lang="fr-FR"/>
          </a:p>
        </p:txBody>
      </p:sp>
    </p:spTree>
    <p:extLst>
      <p:ext uri="{BB962C8B-B14F-4D97-AF65-F5344CB8AC3E}">
        <p14:creationId xmlns:p14="http://schemas.microsoft.com/office/powerpoint/2010/main" xmlns="" val="2354220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2</a:t>
            </a:fld>
            <a:endParaRPr lang="fr-FR"/>
          </a:p>
        </p:txBody>
      </p:sp>
    </p:spTree>
    <p:extLst>
      <p:ext uri="{BB962C8B-B14F-4D97-AF65-F5344CB8AC3E}">
        <p14:creationId xmlns:p14="http://schemas.microsoft.com/office/powerpoint/2010/main" xmlns="" val="1474918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3</a:t>
            </a:fld>
            <a:endParaRPr lang="fr-FR"/>
          </a:p>
        </p:txBody>
      </p:sp>
    </p:spTree>
    <p:extLst>
      <p:ext uri="{BB962C8B-B14F-4D97-AF65-F5344CB8AC3E}">
        <p14:creationId xmlns:p14="http://schemas.microsoft.com/office/powerpoint/2010/main" xmlns="" val="1236700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4</a:t>
            </a:fld>
            <a:endParaRPr lang="fr-FR"/>
          </a:p>
        </p:txBody>
      </p:sp>
    </p:spTree>
    <p:extLst>
      <p:ext uri="{BB962C8B-B14F-4D97-AF65-F5344CB8AC3E}">
        <p14:creationId xmlns:p14="http://schemas.microsoft.com/office/powerpoint/2010/main" xmlns="" val="199839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5</a:t>
            </a:fld>
            <a:endParaRPr lang="fr-FR"/>
          </a:p>
        </p:txBody>
      </p:sp>
    </p:spTree>
    <p:extLst>
      <p:ext uri="{BB962C8B-B14F-4D97-AF65-F5344CB8AC3E}">
        <p14:creationId xmlns:p14="http://schemas.microsoft.com/office/powerpoint/2010/main" xmlns="" val="1269457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6</a:t>
            </a:fld>
            <a:endParaRPr lang="fr-FR"/>
          </a:p>
        </p:txBody>
      </p:sp>
    </p:spTree>
    <p:extLst>
      <p:ext uri="{BB962C8B-B14F-4D97-AF65-F5344CB8AC3E}">
        <p14:creationId xmlns:p14="http://schemas.microsoft.com/office/powerpoint/2010/main" xmlns="" val="7437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7</a:t>
            </a:fld>
            <a:endParaRPr lang="fr-FR"/>
          </a:p>
        </p:txBody>
      </p:sp>
    </p:spTree>
    <p:extLst>
      <p:ext uri="{BB962C8B-B14F-4D97-AF65-F5344CB8AC3E}">
        <p14:creationId xmlns:p14="http://schemas.microsoft.com/office/powerpoint/2010/main" xmlns="" val="1103910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8</a:t>
            </a:fld>
            <a:endParaRPr lang="fr-FR"/>
          </a:p>
        </p:txBody>
      </p:sp>
    </p:spTree>
    <p:extLst>
      <p:ext uri="{BB962C8B-B14F-4D97-AF65-F5344CB8AC3E}">
        <p14:creationId xmlns:p14="http://schemas.microsoft.com/office/powerpoint/2010/main" xmlns="" val="176020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9</a:t>
            </a:fld>
            <a:endParaRPr lang="fr-FR"/>
          </a:p>
        </p:txBody>
      </p:sp>
    </p:spTree>
    <p:extLst>
      <p:ext uri="{BB962C8B-B14F-4D97-AF65-F5344CB8AC3E}">
        <p14:creationId xmlns:p14="http://schemas.microsoft.com/office/powerpoint/2010/main" xmlns="" val="4067927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10</a:t>
            </a:fld>
            <a:endParaRPr lang="fr-FR"/>
          </a:p>
        </p:txBody>
      </p:sp>
    </p:spTree>
    <p:extLst>
      <p:ext uri="{BB962C8B-B14F-4D97-AF65-F5344CB8AC3E}">
        <p14:creationId xmlns:p14="http://schemas.microsoft.com/office/powerpoint/2010/main" xmlns="" val="2355922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11</a:t>
            </a:fld>
            <a:endParaRPr lang="fr-FR"/>
          </a:p>
        </p:txBody>
      </p:sp>
    </p:spTree>
    <p:extLst>
      <p:ext uri="{BB962C8B-B14F-4D97-AF65-F5344CB8AC3E}">
        <p14:creationId xmlns:p14="http://schemas.microsoft.com/office/powerpoint/2010/main" xmlns="" val="4276106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12</a:t>
            </a:fld>
            <a:endParaRPr lang="fr-FR"/>
          </a:p>
        </p:txBody>
      </p:sp>
    </p:spTree>
    <p:extLst>
      <p:ext uri="{BB962C8B-B14F-4D97-AF65-F5344CB8AC3E}">
        <p14:creationId xmlns:p14="http://schemas.microsoft.com/office/powerpoint/2010/main" xmlns="" val="261783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13</a:t>
            </a:fld>
            <a:endParaRPr lang="fr-FR"/>
          </a:p>
        </p:txBody>
      </p:sp>
    </p:spTree>
    <p:extLst>
      <p:ext uri="{BB962C8B-B14F-4D97-AF65-F5344CB8AC3E}">
        <p14:creationId xmlns:p14="http://schemas.microsoft.com/office/powerpoint/2010/main" xmlns="" val="2809134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14</a:t>
            </a:fld>
            <a:endParaRPr lang="fr-FR"/>
          </a:p>
        </p:txBody>
      </p:sp>
    </p:spTree>
    <p:extLst>
      <p:ext uri="{BB962C8B-B14F-4D97-AF65-F5344CB8AC3E}">
        <p14:creationId xmlns:p14="http://schemas.microsoft.com/office/powerpoint/2010/main" xmlns="" val="3004606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15</a:t>
            </a:fld>
            <a:endParaRPr lang="fr-FR"/>
          </a:p>
        </p:txBody>
      </p:sp>
    </p:spTree>
    <p:extLst>
      <p:ext uri="{BB962C8B-B14F-4D97-AF65-F5344CB8AC3E}">
        <p14:creationId xmlns:p14="http://schemas.microsoft.com/office/powerpoint/2010/main" xmlns="" val="3308101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pPr/>
              <a:t>16</a:t>
            </a:fld>
            <a:endParaRPr lang="fr-FR"/>
          </a:p>
        </p:txBody>
      </p:sp>
    </p:spTree>
    <p:extLst>
      <p:ext uri="{BB962C8B-B14F-4D97-AF65-F5344CB8AC3E}">
        <p14:creationId xmlns:p14="http://schemas.microsoft.com/office/powerpoint/2010/main" xmlns="" val="3837703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8F935AF3-1EE1-4C61-A9CF-4753B1C53CD9}" type="datetime1">
              <a:rPr lang="fr-FR" smtClean="0"/>
              <a:pPr/>
              <a:t>11/08/2021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2877121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0045D19-98A6-4A2E-AE52-96BB0D0AC13D}" type="datetime1">
              <a:rPr lang="fr-FR" smtClean="0"/>
              <a:pPr/>
              <a:t>11/08/2021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399905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055CC82-C225-43FE-A9F9-DCBEE77918A9}" type="datetime1">
              <a:rPr lang="fr-FR" smtClean="0"/>
              <a:pPr/>
              <a:t>11/08/2021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1157707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3769BAD-73BB-4BEF-8E98-A511AB38D77E}" type="datetime1">
              <a:rPr lang="fr-FR" smtClean="0"/>
              <a:pPr/>
              <a:t>11/08/2021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231541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2DCF29D-5DF1-433B-B851-915A4CC1EAEB}" type="datetime1">
              <a:rPr lang="fr-FR" smtClean="0"/>
              <a:pPr/>
              <a:t>11/08/2021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3976478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382DBDE-02BD-499F-9639-819EEE79BC8F}" type="datetime1">
              <a:rPr lang="fr-FR" smtClean="0"/>
              <a:pPr/>
              <a:t>11/08/2021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3620028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061F512-9EDB-4D5D-816E-A452A5022BD6}" type="datetime1">
              <a:rPr lang="fr-FR" smtClean="0"/>
              <a:pPr/>
              <a:t>11/08/2021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206448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5E16B33-2E98-4399-A4BF-43D88966CF60}" type="datetime1">
              <a:rPr lang="fr-FR" smtClean="0"/>
              <a:pPr/>
              <a:t>11/08/2021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2972615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6CC9BA6-01E9-4AA2-B598-E8515956CBE4}" type="datetime1">
              <a:rPr lang="fr-FR" smtClean="0"/>
              <a:pPr/>
              <a:t>11/08/2021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3742108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88E58B2-BD47-4353-84F0-6F9F677CAAD9}" type="datetime1">
              <a:rPr lang="fr-FR" smtClean="0"/>
              <a:pPr/>
              <a:t>11/08/2021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4221368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572E13A-87A8-48C3-A8ED-4A40CA366D23}" type="datetime1">
              <a:rPr lang="fr-FR" smtClean="0"/>
              <a:pPr/>
              <a:t>11/08/2021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1724146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7F5C5-16D6-4FE5-8783-20EB6095F503}" type="datetime1">
              <a:rPr lang="fr-FR" smtClean="0"/>
              <a:pPr/>
              <a:t>11/08/2021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9183808" y="6356350"/>
            <a:ext cx="2743200" cy="365125"/>
          </a:xfrm>
          <a:prstGeom prst="rect">
            <a:avLst/>
          </a:prstGeom>
        </p:spPr>
        <p:txBody>
          <a:bodyPr vert="horz" lIns="91440" tIns="45720" rIns="91440" bIns="45720" rtlCol="0" anchor="ctr"/>
          <a:lstStyle>
            <a:lvl1pPr algn="r">
              <a:defRPr sz="900">
                <a:solidFill>
                  <a:schemeClr val="tx1">
                    <a:tint val="75000"/>
                  </a:schemeClr>
                </a:solidFill>
                <a:latin typeface="Marianne" panose="02000000000000000000" pitchFamily="50" charset="0"/>
              </a:defRPr>
            </a:lvl1pPr>
          </a:lstStyle>
          <a:p>
            <a:fld id="{AF130D2B-A145-4187-9231-579C110DE58B}" type="slidenum">
              <a:rPr lang="fr-FR" smtClean="0"/>
              <a:pPr/>
              <a:t>‹N°›</a:t>
            </a:fld>
            <a:endParaRPr lang="fr-FR"/>
          </a:p>
        </p:txBody>
      </p:sp>
    </p:spTree>
    <p:extLst>
      <p:ext uri="{BB962C8B-B14F-4D97-AF65-F5344CB8AC3E}">
        <p14:creationId xmlns:p14="http://schemas.microsoft.com/office/powerpoint/2010/main" xmlns="" val="2127759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ovid-19.sante.gouv.fr/test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hyperlink" Target="https://monautotest.gouv.f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olidarites-sante.gouv.fr/autotests-covid-19"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monautotest.gouv.fr/"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hyperlink" Target="https://solidarites-sante.gouv.fr/IMG/pdf/fiche_covid19_dechets_contamines_elimination_particulier_20200323_vf.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hyperlink" Target="http://www.monautotest.gouv.f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470437" y="58782"/>
            <a:ext cx="2441128" cy="1803770"/>
          </a:xfrm>
          <a:prstGeom prst="rect">
            <a:avLst/>
          </a:prstGeom>
        </p:spPr>
      </p:pic>
      <p:sp>
        <p:nvSpPr>
          <p:cNvPr id="6" name="Rectangle 5"/>
          <p:cNvSpPr/>
          <p:nvPr/>
        </p:nvSpPr>
        <p:spPr>
          <a:xfrm>
            <a:off x="8032225" y="6488432"/>
            <a:ext cx="3879340" cy="230832"/>
          </a:xfrm>
          <a:prstGeom prst="rect">
            <a:avLst/>
          </a:prstGeom>
        </p:spPr>
        <p:txBody>
          <a:bodyPr wrap="square">
            <a:spAutoFit/>
          </a:bodyPr>
          <a:lstStyle/>
          <a:p>
            <a:pPr algn="r"/>
            <a:r>
              <a:rPr lang="fr-FR" sz="900" dirty="0" smtClean="0">
                <a:solidFill>
                  <a:schemeClr val="accent5">
                    <a:lumMod val="60000"/>
                    <a:lumOff val="40000"/>
                  </a:schemeClr>
                </a:solidFill>
                <a:latin typeface="Marianne" panose="02000000000000000000" pitchFamily="50" charset="0"/>
              </a:rPr>
              <a:t>Version du 09/07/2021</a:t>
            </a:r>
            <a:endParaRPr lang="fr-FR" sz="900" b="1" dirty="0">
              <a:solidFill>
                <a:schemeClr val="accent5">
                  <a:lumMod val="60000"/>
                  <a:lumOff val="40000"/>
                </a:schemeClr>
              </a:solidFill>
            </a:endParaRPr>
          </a:p>
        </p:txBody>
      </p:sp>
      <p:sp>
        <p:nvSpPr>
          <p:cNvPr id="7" name="Titre 2"/>
          <p:cNvSpPr txBox="1">
            <a:spLocks/>
          </p:cNvSpPr>
          <p:nvPr/>
        </p:nvSpPr>
        <p:spPr>
          <a:xfrm>
            <a:off x="773617" y="2410690"/>
            <a:ext cx="10515600" cy="2914473"/>
          </a:xfrm>
          <a:prstGeom prst="rect">
            <a:avLst/>
          </a:prstGeom>
          <a:ln>
            <a:solidFill>
              <a:srgbClr val="000091"/>
            </a:solid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000" b="1" spc="400" dirty="0">
                <a:solidFill>
                  <a:srgbClr val="000091"/>
                </a:solidFill>
                <a:latin typeface="Marianne" panose="02000000000000000000" pitchFamily="50" charset="0"/>
                <a:ea typeface="+mn-ea"/>
                <a:cs typeface="+mn-cs"/>
              </a:rPr>
              <a:t>AUTOTESTS </a:t>
            </a:r>
            <a:r>
              <a:rPr lang="fr-FR" sz="4000" b="1" spc="400" dirty="0" smtClean="0">
                <a:solidFill>
                  <a:srgbClr val="000091"/>
                </a:solidFill>
                <a:latin typeface="Marianne" panose="02000000000000000000" pitchFamily="50" charset="0"/>
                <a:ea typeface="+mn-ea"/>
                <a:cs typeface="+mn-cs"/>
              </a:rPr>
              <a:t>RAPIDES</a:t>
            </a:r>
            <a:endParaRPr lang="fr-FR" sz="4000" b="1" spc="400" dirty="0">
              <a:solidFill>
                <a:srgbClr val="000091"/>
              </a:solidFill>
              <a:latin typeface="Marianne" panose="02000000000000000000" pitchFamily="50" charset="0"/>
              <a:ea typeface="+mn-ea"/>
              <a:cs typeface="+mn-cs"/>
            </a:endParaRPr>
          </a:p>
          <a:p>
            <a:r>
              <a:rPr lang="fr-FR" sz="3600" b="1" spc="400" dirty="0">
                <a:solidFill>
                  <a:srgbClr val="FF0000"/>
                </a:solidFill>
                <a:latin typeface="Marianne" panose="02000000000000000000" pitchFamily="50" charset="0"/>
                <a:ea typeface="+mn-ea"/>
                <a:cs typeface="+mn-cs"/>
              </a:rPr>
              <a:t>Kit de déploiement</a:t>
            </a:r>
          </a:p>
          <a:p>
            <a:r>
              <a:rPr lang="fr-FR" sz="2000" b="1" i="1" spc="400" dirty="0">
                <a:solidFill>
                  <a:srgbClr val="FF0000"/>
                </a:solidFill>
                <a:latin typeface="Marianne" panose="02000000000000000000" pitchFamily="50" charset="0"/>
                <a:ea typeface="+mn-ea"/>
                <a:cs typeface="+mn-cs"/>
              </a:rPr>
              <a:t>Deuxième version</a:t>
            </a:r>
          </a:p>
        </p:txBody>
      </p:sp>
      <p:pic>
        <p:nvPicPr>
          <p:cNvPr id="8" name="Picture 4" descr="Fichier:Logo du Gouvernement de la République française (2020).svg —  Wikipédi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3732" y="149721"/>
            <a:ext cx="3241411" cy="19423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0291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2</a:t>
            </a:fld>
            <a:endParaRPr lang="fr-FR"/>
          </a:p>
        </p:txBody>
      </p:sp>
      <p:sp>
        <p:nvSpPr>
          <p:cNvPr id="2" name="Rectangle 1"/>
          <p:cNvSpPr/>
          <p:nvPr/>
        </p:nvSpPr>
        <p:spPr>
          <a:xfrm>
            <a:off x="755010" y="2331973"/>
            <a:ext cx="10820400" cy="2800767"/>
          </a:xfrm>
          <a:prstGeom prst="rect">
            <a:avLst/>
          </a:prstGeom>
        </p:spPr>
        <p:txBody>
          <a:bodyPr wrap="square" numCol="1">
            <a:spAutoFit/>
          </a:bodyPr>
          <a:lstStyle/>
          <a:p>
            <a:pPr marL="285750" indent="-285750" algn="just">
              <a:buFont typeface="Arial" panose="020B0604020202020204" pitchFamily="34" charset="0"/>
              <a:buChar char="•"/>
            </a:pPr>
            <a:r>
              <a:rPr lang="fr-FR" sz="1600" dirty="0"/>
              <a:t>Ce kit de déploiement a vocation à </a:t>
            </a:r>
            <a:r>
              <a:rPr lang="fr-FR" sz="1600" b="1" dirty="0">
                <a:solidFill>
                  <a:srgbClr val="000091"/>
                </a:solidFill>
              </a:rPr>
              <a:t>aider et accompagner les acteurs publics et privés à se saisir du déploiement des autotests</a:t>
            </a:r>
            <a:r>
              <a:rPr lang="fr-FR" sz="1600" dirty="0"/>
              <a:t>, en précisant quelles en sont les modalités d’approvisionnement et les recommandations d’utilisation. Les recommandations d’usage sont issues des avis rendus par la Haute autorité de santé (avis 15 mars 2021 ; avis du 23 avril 2021), par le Conseil scientifique (avis du 19 avril 2021) et par la Société française de pédiatrie (avis du </a:t>
            </a:r>
            <a:r>
              <a:rPr lang="fr-FR" sz="1600" dirty="0" smtClean="0"/>
              <a:t>2 juillet 2021).</a:t>
            </a:r>
            <a:endParaRPr lang="fr-FR" sz="1600" dirty="0"/>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b="1" dirty="0">
                <a:solidFill>
                  <a:srgbClr val="000091"/>
                </a:solidFill>
              </a:rPr>
              <a:t>L’autorisation de l’usage des autotests chez les enfants âgés de 3 à 15 </a:t>
            </a:r>
            <a:r>
              <a:rPr lang="fr-FR" sz="1600" b="1" dirty="0" smtClean="0">
                <a:solidFill>
                  <a:srgbClr val="000091"/>
                </a:solidFill>
              </a:rPr>
              <a:t>ans</a:t>
            </a:r>
            <a:r>
              <a:rPr lang="fr-FR" sz="1600" dirty="0" smtClean="0"/>
              <a:t>, </a:t>
            </a:r>
            <a:r>
              <a:rPr lang="fr-FR" sz="1600" dirty="0"/>
              <a:t>ainsi que </a:t>
            </a:r>
            <a:r>
              <a:rPr lang="fr-FR" sz="1600" b="1" dirty="0">
                <a:solidFill>
                  <a:srgbClr val="000091"/>
                </a:solidFill>
              </a:rPr>
              <a:t>l’ouverture à de nombreux acteurs de la mise à disposition d’autotests </a:t>
            </a:r>
            <a:r>
              <a:rPr lang="fr-FR" sz="1600" dirty="0"/>
              <a:t>nécessite de diffuser cette deuxième version du kit, publiée le 9</a:t>
            </a:r>
            <a:r>
              <a:rPr lang="fr-FR" sz="1600" dirty="0" smtClean="0"/>
              <a:t> juillet </a:t>
            </a:r>
            <a:r>
              <a:rPr lang="fr-FR" sz="1600" dirty="0"/>
              <a:t>2021. </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dirty="0"/>
              <a:t>Elaboré par le Ministère des Solidarités et de la Santé en lien avec les professionnels de santé et après concertation interministérielle, ce dernier pourra évoluer en fonction des connaissances scientifiques et des avis rendus par les autorités de santé</a:t>
            </a:r>
            <a:r>
              <a:rPr lang="fr-FR" sz="1600" dirty="0" smtClean="0"/>
              <a:t>.</a:t>
            </a:r>
            <a:endParaRPr lang="fr-FR" sz="2000" b="1" dirty="0">
              <a:solidFill>
                <a:srgbClr val="000091"/>
              </a:solidFill>
              <a:latin typeface="Marianne" panose="02000000000000000000"/>
            </a:endParaRPr>
          </a:p>
        </p:txBody>
      </p:sp>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OBJECTIFS DU DOCUMENT </a:t>
            </a:r>
            <a:endParaRPr lang="fr-FR" sz="2400" b="1" spc="400" dirty="0">
              <a:solidFill>
                <a:srgbClr val="000091"/>
              </a:solidFill>
              <a:latin typeface="Marianne" panose="02000000000000000000" pitchFamily="50" charset="0"/>
              <a:ea typeface="+mn-ea"/>
              <a:cs typeface="+mn-cs"/>
            </a:endParaRPr>
          </a:p>
        </p:txBody>
      </p:sp>
    </p:spTree>
    <p:extLst>
      <p:ext uri="{BB962C8B-B14F-4D97-AF65-F5344CB8AC3E}">
        <p14:creationId xmlns:p14="http://schemas.microsoft.com/office/powerpoint/2010/main" xmlns="" val="1567157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3</a:t>
            </a:fld>
            <a:endParaRPr lang="fr-FR"/>
          </a:p>
        </p:txBody>
      </p:sp>
      <p:sp>
        <p:nvSpPr>
          <p:cNvPr id="2" name="Rectangle 1"/>
          <p:cNvSpPr/>
          <p:nvPr/>
        </p:nvSpPr>
        <p:spPr>
          <a:xfrm>
            <a:off x="403412" y="1303995"/>
            <a:ext cx="11394336" cy="5047536"/>
          </a:xfrm>
          <a:prstGeom prst="rect">
            <a:avLst/>
          </a:prstGeom>
        </p:spPr>
        <p:txBody>
          <a:bodyPr wrap="square">
            <a:spAutoFit/>
          </a:bodyPr>
          <a:lstStyle/>
          <a:p>
            <a:pPr marL="285750" indent="-285750" algn="just">
              <a:buFont typeface="Arial" panose="020B0604020202020204" pitchFamily="34" charset="0"/>
              <a:buChar char="•"/>
            </a:pPr>
            <a:r>
              <a:rPr lang="fr-FR" sz="1600" b="1" dirty="0" smtClean="0">
                <a:solidFill>
                  <a:srgbClr val="000091"/>
                </a:solidFill>
              </a:rPr>
              <a:t>La </a:t>
            </a:r>
            <a:r>
              <a:rPr lang="fr-FR" sz="1600" b="1" dirty="0">
                <a:solidFill>
                  <a:srgbClr val="000091"/>
                </a:solidFill>
              </a:rPr>
              <a:t>France dispose aujourd’hui de l’un des systèmes de dépistage parmi les plus performants d’Europe</a:t>
            </a:r>
            <a:r>
              <a:rPr lang="fr-FR" sz="1600" dirty="0">
                <a:solidFill>
                  <a:srgbClr val="000091"/>
                </a:solidFill>
              </a:rPr>
              <a:t> </a:t>
            </a:r>
            <a:r>
              <a:rPr lang="fr-FR" sz="1600" dirty="0"/>
              <a:t>: </a:t>
            </a:r>
            <a:r>
              <a:rPr lang="fr-FR" sz="1400" dirty="0"/>
              <a:t>avec 12 000 points de tests, les tests PCR, antigéniques en population générale, les tests PCR salivaires dans l’Éducation Nationale et la sphère médico-sociale sont pris en charge par l’Assurance Maladie. Cette prise en charge permet à l’Assurance Maladie de remonter les chaînes de contamination, d’accompagner chaque personne malade et ses personnes contacts (plus de 90% des patients zéro contactés en moins de 24h) et permet également à l’ensemble des acteurs nationaux et locaux d’accompagner chacun dans le respect de l’isolement (aide pour la garde d’enfants, les courses, les démarches administratives). Entre le 1er mars 2020 et le 4 juillet 2021, plus de 100 millions de résultats de tests RT-PCR et antigéniques ont été validés par un professionnel de </a:t>
            </a:r>
            <a:r>
              <a:rPr lang="fr-FR" sz="1400" dirty="0" smtClean="0"/>
              <a:t>santé.</a:t>
            </a:r>
          </a:p>
          <a:p>
            <a:pPr marL="285750" indent="-285750" algn="just">
              <a:buFont typeface="Arial" panose="020B0604020202020204" pitchFamily="34" charset="0"/>
              <a:buChar char="•"/>
            </a:pPr>
            <a:endParaRPr lang="fr-FR" sz="1600" dirty="0" smtClean="0"/>
          </a:p>
          <a:p>
            <a:pPr marL="285750" indent="-285750" algn="just">
              <a:buFont typeface="Arial" panose="020B0604020202020204" pitchFamily="34" charset="0"/>
              <a:buChar char="•"/>
            </a:pPr>
            <a:r>
              <a:rPr lang="fr-FR" sz="1600" b="1" dirty="0" smtClean="0">
                <a:solidFill>
                  <a:srgbClr val="000091"/>
                </a:solidFill>
              </a:rPr>
              <a:t>Les </a:t>
            </a:r>
            <a:r>
              <a:rPr lang="fr-FR" sz="1600" b="1" dirty="0">
                <a:solidFill>
                  <a:srgbClr val="000091"/>
                </a:solidFill>
              </a:rPr>
              <a:t>autotests ne viennent pas en remplacement de ce système de test, mais en complément</a:t>
            </a:r>
            <a:r>
              <a:rPr lang="fr-FR" sz="1600" dirty="0">
                <a:solidFill>
                  <a:srgbClr val="000091"/>
                </a:solidFill>
              </a:rPr>
              <a:t> </a:t>
            </a:r>
            <a:r>
              <a:rPr lang="fr-FR" sz="1600" dirty="0"/>
              <a:t>: </a:t>
            </a:r>
            <a:r>
              <a:rPr lang="fr-FR" sz="1400" dirty="0"/>
              <a:t>toute personne symptomatique ou toute personne contact doit continuer de se faire tester par test PCR </a:t>
            </a:r>
            <a:r>
              <a:rPr lang="fr-FR" sz="1400" dirty="0" smtClean="0"/>
              <a:t>sur </a:t>
            </a:r>
            <a:r>
              <a:rPr lang="fr-FR" sz="1400" dirty="0"/>
              <a:t>prélèvement </a:t>
            </a:r>
            <a:r>
              <a:rPr lang="fr-FR" sz="1400" dirty="0" err="1"/>
              <a:t>nasopharyngé</a:t>
            </a:r>
            <a:r>
              <a:rPr lang="fr-FR" sz="1400" dirty="0"/>
              <a:t>. </a:t>
            </a:r>
            <a:endParaRPr lang="fr-FR" sz="1400" dirty="0" smtClean="0"/>
          </a:p>
          <a:p>
            <a:pPr marL="285750" indent="-285750" algn="just">
              <a:buFont typeface="Arial" panose="020B0604020202020204" pitchFamily="34" charset="0"/>
              <a:buChar char="•"/>
            </a:pPr>
            <a:endParaRPr lang="fr-FR" sz="1600" dirty="0" smtClean="0"/>
          </a:p>
          <a:p>
            <a:pPr marL="285750" indent="-285750" algn="just">
              <a:buFont typeface="Arial" panose="020B0604020202020204" pitchFamily="34" charset="0"/>
              <a:buChar char="•"/>
            </a:pPr>
            <a:r>
              <a:rPr lang="fr-FR" sz="1600" b="1" dirty="0" smtClean="0">
                <a:solidFill>
                  <a:srgbClr val="000091"/>
                </a:solidFill>
              </a:rPr>
              <a:t>Les </a:t>
            </a:r>
            <a:r>
              <a:rPr lang="fr-FR" sz="1600" b="1" dirty="0">
                <a:solidFill>
                  <a:srgbClr val="000091"/>
                </a:solidFill>
              </a:rPr>
              <a:t>autotests sont moins sensibles </a:t>
            </a:r>
            <a:r>
              <a:rPr lang="fr-FR" sz="1400" dirty="0"/>
              <a:t>(en raison de l’auto-prélèvement notamment), l’interprétation du résultat doit donc impérativement être accompagnée par les messages de santé publique afin d’éviter tout sentiment de fausse réassurance en cas de test négatif et pour que la bonne conduite à tenir en cas de test positif soit respectée. En particulier, il est indispensable de réaliser un test PCR de confirmation le plus rapidement possible pour tout autotest positif et de s’isoler immédiatement. </a:t>
            </a:r>
            <a:endParaRPr lang="fr-FR" sz="1400" dirty="0" smtClean="0"/>
          </a:p>
          <a:p>
            <a:pPr marL="285750" indent="-285750" algn="just">
              <a:buFont typeface="Arial" panose="020B0604020202020204" pitchFamily="34" charset="0"/>
              <a:buChar char="•"/>
            </a:pPr>
            <a:endParaRPr lang="fr-FR" sz="1600" dirty="0" smtClean="0"/>
          </a:p>
          <a:p>
            <a:pPr marL="285750" indent="-285750" algn="just">
              <a:buFont typeface="Arial" panose="020B0604020202020204" pitchFamily="34" charset="0"/>
              <a:buChar char="•"/>
            </a:pPr>
            <a:r>
              <a:rPr lang="fr-FR" sz="1600" b="1" dirty="0" smtClean="0">
                <a:solidFill>
                  <a:srgbClr val="000091"/>
                </a:solidFill>
              </a:rPr>
              <a:t>Les </a:t>
            </a:r>
            <a:r>
              <a:rPr lang="fr-FR" sz="1600" b="1" dirty="0">
                <a:solidFill>
                  <a:srgbClr val="000091"/>
                </a:solidFill>
              </a:rPr>
              <a:t>autotests sont déployés en trois temps :</a:t>
            </a:r>
          </a:p>
          <a:p>
            <a:pPr marL="800100" lvl="1" indent="-342900" algn="just">
              <a:buFont typeface="+mj-lt"/>
              <a:buAutoNum type="arabicPeriod"/>
            </a:pPr>
            <a:r>
              <a:rPr lang="fr-FR" sz="1400" dirty="0"/>
              <a:t>Un déploiement par l’Etat pour couvrir les publics les plus éloignés du dépistage (jeunes, publics précaires, Outremers) dans le cadre de campagnes itératives et pour accompagner la reprise des enseignements en présentiel</a:t>
            </a:r>
          </a:p>
          <a:p>
            <a:pPr marL="800100" lvl="1" indent="-342900" algn="just">
              <a:buFont typeface="+mj-lt"/>
              <a:buAutoNum type="arabicPeriod"/>
            </a:pPr>
            <a:r>
              <a:rPr lang="fr-FR" sz="1400" dirty="0"/>
              <a:t>Un déploiement en population générale dans les pharmacies, depuis le 12 avril 2021. </a:t>
            </a:r>
          </a:p>
          <a:p>
            <a:pPr marL="800100" lvl="1" indent="-342900" algn="just">
              <a:buFont typeface="+mj-lt"/>
              <a:buAutoNum type="arabicPeriod"/>
            </a:pPr>
            <a:r>
              <a:rPr lang="fr-FR" sz="1400" dirty="0"/>
              <a:t>Un déploiement dans les milieux professionnels, les lieux touristiques, les accueils collectifs de mineur (centres aérés, colonies de vacances) les événements culturels, sportifs et récréatifs et dans les établissements recevant du public, afin d’accompagner la réouverture progressive et la reprise des activités </a:t>
            </a:r>
            <a:r>
              <a:rPr lang="fr-FR" sz="1400" dirty="0" smtClean="0"/>
              <a:t>collectives.</a:t>
            </a:r>
            <a:endParaRPr lang="fr-FR" sz="2000" dirty="0">
              <a:latin typeface="Marianne" panose="02000000000000000000"/>
            </a:endParaRPr>
          </a:p>
        </p:txBody>
      </p:sp>
      <p:sp>
        <p:nvSpPr>
          <p:cNvPr id="6" name="Rectangle à coins arrondis 5"/>
          <p:cNvSpPr/>
          <p:nvPr/>
        </p:nvSpPr>
        <p:spPr>
          <a:xfrm>
            <a:off x="403412" y="235527"/>
            <a:ext cx="11523596" cy="872837"/>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 name="Titre 1"/>
          <p:cNvSpPr txBox="1">
            <a:spLocks/>
          </p:cNvSpPr>
          <p:nvPr/>
        </p:nvSpPr>
        <p:spPr>
          <a:xfrm>
            <a:off x="403412" y="235527"/>
            <a:ext cx="11523596" cy="872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spc="400" dirty="0" smtClean="0">
                <a:solidFill>
                  <a:srgbClr val="000091"/>
                </a:solidFill>
                <a:latin typeface="Marianne" panose="02000000000000000000" pitchFamily="50" charset="0"/>
              </a:rPr>
              <a:t>L’AUTOTEST, UN COMPLÉMENT À LA STRATÉGIE</a:t>
            </a:r>
            <a:r>
              <a:rPr lang="fr-FR" sz="2400" b="1" spc="400" dirty="0" smtClean="0">
                <a:solidFill>
                  <a:srgbClr val="000091"/>
                </a:solidFill>
              </a:rPr>
              <a:t> </a:t>
            </a:r>
            <a:r>
              <a:rPr lang="fr-FR" sz="2400" b="1" spc="400" dirty="0" smtClean="0">
                <a:solidFill>
                  <a:srgbClr val="000091"/>
                </a:solidFill>
                <a:latin typeface="Marianne" panose="02000000000000000000" pitchFamily="50" charset="0"/>
              </a:rPr>
              <a:t>« TESTER, ALERTER, PROTÉGER », ACTUELLEMENT DÉPLOYÉE EN FRANCE </a:t>
            </a:r>
            <a:endParaRPr lang="fr-FR" sz="2400" b="1" spc="400" dirty="0">
              <a:solidFill>
                <a:srgbClr val="000091"/>
              </a:solidFill>
              <a:latin typeface="Marianne" panose="02000000000000000000" pitchFamily="50" charset="0"/>
            </a:endParaRPr>
          </a:p>
        </p:txBody>
      </p:sp>
    </p:spTree>
    <p:extLst>
      <p:ext uri="{BB962C8B-B14F-4D97-AF65-F5344CB8AC3E}">
        <p14:creationId xmlns:p14="http://schemas.microsoft.com/office/powerpoint/2010/main" xmlns="" val="1425412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4</a:t>
            </a:fld>
            <a:endParaRPr lang="fr-FR"/>
          </a:p>
        </p:txBody>
      </p:sp>
      <p:sp>
        <p:nvSpPr>
          <p:cNvPr id="11" name="ZoneTexte 10"/>
          <p:cNvSpPr txBox="1"/>
          <p:nvPr/>
        </p:nvSpPr>
        <p:spPr>
          <a:xfrm>
            <a:off x="2378745" y="848369"/>
            <a:ext cx="2556473" cy="527953"/>
          </a:xfrm>
          <a:prstGeom prst="roundRect">
            <a:avLst/>
          </a:prstGeom>
          <a:solidFill>
            <a:schemeClr val="accent1">
              <a:lumMod val="75000"/>
            </a:schemeClr>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800" dirty="0">
                <a:latin typeface="+mn-lt"/>
              </a:rPr>
              <a:t>TEST PCR</a:t>
            </a:r>
          </a:p>
        </p:txBody>
      </p:sp>
      <p:sp>
        <p:nvSpPr>
          <p:cNvPr id="12" name="ZoneTexte 11"/>
          <p:cNvSpPr txBox="1"/>
          <p:nvPr/>
        </p:nvSpPr>
        <p:spPr>
          <a:xfrm>
            <a:off x="5655511" y="847974"/>
            <a:ext cx="2556473" cy="528348"/>
          </a:xfrm>
          <a:prstGeom prst="roundRect">
            <a:avLst/>
          </a:prstGeom>
          <a:solidFill>
            <a:srgbClr val="00B0F0"/>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400" dirty="0">
                <a:latin typeface="+mn-lt"/>
              </a:rPr>
              <a:t>TEST ANTIGÉNIQUE SUR PRELEVEMENT NASOPHARYNGÉ</a:t>
            </a:r>
          </a:p>
        </p:txBody>
      </p:sp>
      <p:sp>
        <p:nvSpPr>
          <p:cNvPr id="13" name="ZoneTexte 12"/>
          <p:cNvSpPr txBox="1"/>
          <p:nvPr/>
        </p:nvSpPr>
        <p:spPr>
          <a:xfrm>
            <a:off x="212354" y="1379556"/>
            <a:ext cx="1855116" cy="591403"/>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Type de prélèvement</a:t>
            </a:r>
          </a:p>
        </p:txBody>
      </p:sp>
      <p:sp>
        <p:nvSpPr>
          <p:cNvPr id="14" name="ZoneTexte 13"/>
          <p:cNvSpPr txBox="1"/>
          <p:nvPr/>
        </p:nvSpPr>
        <p:spPr>
          <a:xfrm>
            <a:off x="212354" y="2021782"/>
            <a:ext cx="1855116" cy="422088"/>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Professionnels qualifiés</a:t>
            </a:r>
          </a:p>
        </p:txBody>
      </p:sp>
      <p:sp>
        <p:nvSpPr>
          <p:cNvPr id="15" name="ZoneTexte 14"/>
          <p:cNvSpPr txBox="1"/>
          <p:nvPr/>
        </p:nvSpPr>
        <p:spPr>
          <a:xfrm>
            <a:off x="212354" y="2494693"/>
            <a:ext cx="1855116" cy="319397"/>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Objectif du test</a:t>
            </a:r>
          </a:p>
        </p:txBody>
      </p:sp>
      <p:sp>
        <p:nvSpPr>
          <p:cNvPr id="16" name="ZoneTexte 15"/>
          <p:cNvSpPr txBox="1"/>
          <p:nvPr/>
        </p:nvSpPr>
        <p:spPr>
          <a:xfrm>
            <a:off x="212353" y="2864913"/>
            <a:ext cx="1911819" cy="629214"/>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Délai pour obtenir les résultats</a:t>
            </a:r>
          </a:p>
        </p:txBody>
      </p:sp>
      <p:sp>
        <p:nvSpPr>
          <p:cNvPr id="17" name="ZoneTexte 16"/>
          <p:cNvSpPr txBox="1"/>
          <p:nvPr/>
        </p:nvSpPr>
        <p:spPr>
          <a:xfrm>
            <a:off x="212354" y="3544950"/>
            <a:ext cx="1855116" cy="745804"/>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Fiabilité</a:t>
            </a:r>
          </a:p>
        </p:txBody>
      </p:sp>
      <p:sp>
        <p:nvSpPr>
          <p:cNvPr id="18" name="ZoneTexte 17"/>
          <p:cNvSpPr txBox="1"/>
          <p:nvPr/>
        </p:nvSpPr>
        <p:spPr>
          <a:xfrm>
            <a:off x="212354" y="5247845"/>
            <a:ext cx="1855116" cy="662923"/>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Indications</a:t>
            </a:r>
          </a:p>
        </p:txBody>
      </p:sp>
      <p:sp>
        <p:nvSpPr>
          <p:cNvPr id="19" name="ZoneTexte 18"/>
          <p:cNvSpPr txBox="1"/>
          <p:nvPr/>
        </p:nvSpPr>
        <p:spPr>
          <a:xfrm>
            <a:off x="212354" y="5961592"/>
            <a:ext cx="1855116" cy="759883"/>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Contre-indication(s)*</a:t>
            </a:r>
          </a:p>
        </p:txBody>
      </p:sp>
      <p:sp>
        <p:nvSpPr>
          <p:cNvPr id="20" name="ZoneTexte 19"/>
          <p:cNvSpPr txBox="1"/>
          <p:nvPr/>
        </p:nvSpPr>
        <p:spPr>
          <a:xfrm>
            <a:off x="126315" y="6683777"/>
            <a:ext cx="1686469" cy="230832"/>
          </a:xfrm>
          <a:prstGeom prst="rect">
            <a:avLst/>
          </a:prstGeom>
          <a:noFill/>
        </p:spPr>
        <p:txBody>
          <a:bodyPr wrap="square" rtlCol="0">
            <a:spAutoFit/>
          </a:bodyPr>
          <a:lstStyle/>
          <a:p>
            <a:pPr algn="ctr"/>
            <a:r>
              <a:rPr lang="fr-FR" sz="900" b="1" dirty="0">
                <a:solidFill>
                  <a:schemeClr val="tx2"/>
                </a:solidFill>
              </a:rPr>
              <a:t>* Selon la doctrine en vigueur</a:t>
            </a:r>
          </a:p>
        </p:txBody>
      </p:sp>
      <p:pic>
        <p:nvPicPr>
          <p:cNvPr id="21" name="Image 20"/>
          <p:cNvPicPr>
            <a:picLocks noChangeAspect="1"/>
          </p:cNvPicPr>
          <p:nvPr/>
        </p:nvPicPr>
        <p:blipFill rotWithShape="1">
          <a:blip r:embed="rId3" cstate="print"/>
          <a:srcRect l="35346" t="13485" r="43390" b="75668"/>
          <a:stretch/>
        </p:blipFill>
        <p:spPr>
          <a:xfrm>
            <a:off x="5287451" y="1377980"/>
            <a:ext cx="218353" cy="179613"/>
          </a:xfrm>
          <a:prstGeom prst="rect">
            <a:avLst/>
          </a:prstGeom>
        </p:spPr>
      </p:pic>
      <p:sp>
        <p:nvSpPr>
          <p:cNvPr id="22" name="ZoneTexte 21"/>
          <p:cNvSpPr txBox="1"/>
          <p:nvPr/>
        </p:nvSpPr>
        <p:spPr>
          <a:xfrm>
            <a:off x="5207073" y="1526135"/>
            <a:ext cx="3453347" cy="230832"/>
          </a:xfrm>
          <a:prstGeom prst="rect">
            <a:avLst/>
          </a:prstGeom>
          <a:noFill/>
        </p:spPr>
        <p:txBody>
          <a:bodyPr wrap="square" rtlCol="0">
            <a:spAutoFit/>
          </a:bodyPr>
          <a:lstStyle/>
          <a:p>
            <a:pPr algn="ctr"/>
            <a:r>
              <a:rPr lang="fr-FR" sz="900" b="1" dirty="0">
                <a:solidFill>
                  <a:srgbClr val="000091"/>
                </a:solidFill>
              </a:rPr>
              <a:t>Prélèvement nasopharyngé (avec écouvillon)</a:t>
            </a:r>
          </a:p>
        </p:txBody>
      </p:sp>
      <p:cxnSp>
        <p:nvCxnSpPr>
          <p:cNvPr id="23" name="Connecteur droit 22"/>
          <p:cNvCxnSpPr/>
          <p:nvPr/>
        </p:nvCxnSpPr>
        <p:spPr>
          <a:xfrm flipV="1">
            <a:off x="2488019" y="1736827"/>
            <a:ext cx="9250325" cy="56375"/>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2488019" y="3544951"/>
            <a:ext cx="9294691" cy="14019"/>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flipV="1">
            <a:off x="2532385" y="4289387"/>
            <a:ext cx="9290313" cy="52191"/>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2532385" y="5910768"/>
            <a:ext cx="9250325"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2245500" y="2058093"/>
            <a:ext cx="2812923" cy="230832"/>
          </a:xfrm>
          <a:prstGeom prst="rect">
            <a:avLst/>
          </a:prstGeom>
          <a:noFill/>
        </p:spPr>
        <p:txBody>
          <a:bodyPr wrap="square" rtlCol="0">
            <a:spAutoFit/>
          </a:bodyPr>
          <a:lstStyle/>
          <a:p>
            <a:pPr algn="ctr"/>
            <a:r>
              <a:rPr lang="fr-FR" sz="900" b="1" dirty="0">
                <a:solidFill>
                  <a:srgbClr val="000091"/>
                </a:solidFill>
              </a:rPr>
              <a:t>Analyse en laboratoire par un biologiste</a:t>
            </a:r>
          </a:p>
        </p:txBody>
      </p:sp>
      <p:sp>
        <p:nvSpPr>
          <p:cNvPr id="28" name="ZoneTexte 27"/>
          <p:cNvSpPr txBox="1"/>
          <p:nvPr/>
        </p:nvSpPr>
        <p:spPr>
          <a:xfrm>
            <a:off x="5480411" y="2016387"/>
            <a:ext cx="2812923" cy="369332"/>
          </a:xfrm>
          <a:prstGeom prst="rect">
            <a:avLst/>
          </a:prstGeom>
          <a:noFill/>
        </p:spPr>
        <p:txBody>
          <a:bodyPr wrap="square" rtlCol="0">
            <a:spAutoFit/>
          </a:bodyPr>
          <a:lstStyle/>
          <a:p>
            <a:pPr algn="ctr"/>
            <a:r>
              <a:rPr lang="fr-FR" sz="900" b="1" dirty="0">
                <a:solidFill>
                  <a:srgbClr val="000091"/>
                </a:solidFill>
              </a:rPr>
              <a:t>Professionnels de santé (médecins, pharmaciens, infirmiers) pour la lecture et le rendu du résultat</a:t>
            </a:r>
          </a:p>
        </p:txBody>
      </p:sp>
      <p:sp>
        <p:nvSpPr>
          <p:cNvPr id="29" name="ZoneTexte 28"/>
          <p:cNvSpPr txBox="1"/>
          <p:nvPr/>
        </p:nvSpPr>
        <p:spPr>
          <a:xfrm>
            <a:off x="3060065" y="2523276"/>
            <a:ext cx="5063813" cy="230832"/>
          </a:xfrm>
          <a:prstGeom prst="rect">
            <a:avLst/>
          </a:prstGeom>
          <a:solidFill>
            <a:schemeClr val="bg1"/>
          </a:solidFill>
        </p:spPr>
        <p:txBody>
          <a:bodyPr wrap="square" rtlCol="0">
            <a:spAutoFit/>
          </a:bodyPr>
          <a:lstStyle/>
          <a:p>
            <a:pPr algn="ctr"/>
            <a:r>
              <a:rPr lang="fr-FR" sz="900" b="1" dirty="0">
                <a:solidFill>
                  <a:srgbClr val="000091"/>
                </a:solidFill>
              </a:rPr>
              <a:t>Déterminer si la personne est infectée au virus SARS-CoV-2</a:t>
            </a:r>
          </a:p>
        </p:txBody>
      </p:sp>
      <p:sp>
        <p:nvSpPr>
          <p:cNvPr id="30" name="ZoneTexte 29"/>
          <p:cNvSpPr txBox="1"/>
          <p:nvPr/>
        </p:nvSpPr>
        <p:spPr>
          <a:xfrm>
            <a:off x="6036709" y="3123195"/>
            <a:ext cx="1794076" cy="369332"/>
          </a:xfrm>
          <a:prstGeom prst="rect">
            <a:avLst/>
          </a:prstGeom>
          <a:noFill/>
        </p:spPr>
        <p:txBody>
          <a:bodyPr wrap="square" rtlCol="0">
            <a:spAutoFit/>
          </a:bodyPr>
          <a:lstStyle/>
          <a:p>
            <a:pPr algn="ctr"/>
            <a:r>
              <a:rPr lang="fr-FR" sz="900" b="1" dirty="0">
                <a:solidFill>
                  <a:srgbClr val="000091"/>
                </a:solidFill>
              </a:rPr>
              <a:t>De 15 à 30 minutes (selon la notice) </a:t>
            </a:r>
          </a:p>
        </p:txBody>
      </p:sp>
      <p:sp>
        <p:nvSpPr>
          <p:cNvPr id="31" name="ZoneTexte 30"/>
          <p:cNvSpPr txBox="1"/>
          <p:nvPr/>
        </p:nvSpPr>
        <p:spPr>
          <a:xfrm>
            <a:off x="2930812" y="3209455"/>
            <a:ext cx="1371657" cy="230832"/>
          </a:xfrm>
          <a:prstGeom prst="rect">
            <a:avLst/>
          </a:prstGeom>
          <a:noFill/>
        </p:spPr>
        <p:txBody>
          <a:bodyPr wrap="square" rtlCol="0">
            <a:spAutoFit/>
          </a:bodyPr>
          <a:lstStyle/>
          <a:p>
            <a:pPr algn="ctr"/>
            <a:r>
              <a:rPr lang="fr-FR" sz="900" b="1" dirty="0">
                <a:solidFill>
                  <a:srgbClr val="000091"/>
                </a:solidFill>
              </a:rPr>
              <a:t>24h en moyenne</a:t>
            </a:r>
          </a:p>
        </p:txBody>
      </p:sp>
      <p:sp>
        <p:nvSpPr>
          <p:cNvPr id="32" name="ZoneTexte 31"/>
          <p:cNvSpPr txBox="1"/>
          <p:nvPr/>
        </p:nvSpPr>
        <p:spPr>
          <a:xfrm>
            <a:off x="2852207" y="3923866"/>
            <a:ext cx="1609549" cy="230832"/>
          </a:xfrm>
          <a:prstGeom prst="rect">
            <a:avLst/>
          </a:prstGeom>
          <a:noFill/>
        </p:spPr>
        <p:txBody>
          <a:bodyPr wrap="square" rtlCol="0">
            <a:spAutoFit/>
          </a:bodyPr>
          <a:lstStyle/>
          <a:p>
            <a:pPr algn="ctr"/>
            <a:r>
              <a:rPr lang="fr-FR" sz="900" b="1" dirty="0">
                <a:solidFill>
                  <a:srgbClr val="000091"/>
                </a:solidFill>
              </a:rPr>
              <a:t>Technique de référence </a:t>
            </a:r>
          </a:p>
        </p:txBody>
      </p:sp>
      <p:sp>
        <p:nvSpPr>
          <p:cNvPr id="33" name="ZoneTexte 32"/>
          <p:cNvSpPr txBox="1"/>
          <p:nvPr/>
        </p:nvSpPr>
        <p:spPr>
          <a:xfrm>
            <a:off x="5505804" y="3910419"/>
            <a:ext cx="2948327" cy="369332"/>
          </a:xfrm>
          <a:prstGeom prst="rect">
            <a:avLst/>
          </a:prstGeom>
          <a:noFill/>
        </p:spPr>
        <p:txBody>
          <a:bodyPr wrap="square" rtlCol="0">
            <a:spAutoFit/>
          </a:bodyPr>
          <a:lstStyle/>
          <a:p>
            <a:pPr algn="ctr"/>
            <a:r>
              <a:rPr lang="fr-FR" sz="900" b="1" dirty="0">
                <a:solidFill>
                  <a:srgbClr val="000091"/>
                </a:solidFill>
              </a:rPr>
              <a:t>Risque de faux négatifs pour les personnes dont la charge virale est faible à modérée  </a:t>
            </a:r>
          </a:p>
        </p:txBody>
      </p:sp>
      <p:sp>
        <p:nvSpPr>
          <p:cNvPr id="34" name="ZoneTexte 33"/>
          <p:cNvSpPr txBox="1"/>
          <p:nvPr/>
        </p:nvSpPr>
        <p:spPr>
          <a:xfrm>
            <a:off x="2220956" y="5169631"/>
            <a:ext cx="2938900" cy="784830"/>
          </a:xfrm>
          <a:prstGeom prst="rect">
            <a:avLst/>
          </a:prstGeom>
          <a:noFill/>
        </p:spPr>
        <p:txBody>
          <a:bodyPr wrap="square" rtlCol="0">
            <a:spAutoFit/>
          </a:bodyPr>
          <a:lstStyle/>
          <a:p>
            <a:pPr marL="171450" indent="-171450" algn="just">
              <a:buFont typeface="Arial" panose="020B0604020202020204" pitchFamily="34" charset="0"/>
              <a:buChar char="•"/>
            </a:pPr>
            <a:r>
              <a:rPr lang="fr-FR" sz="900" b="1" dirty="0">
                <a:solidFill>
                  <a:srgbClr val="000091"/>
                </a:solidFill>
              </a:rPr>
              <a:t>En prélèvement </a:t>
            </a:r>
            <a:r>
              <a:rPr lang="fr-FR" sz="900" b="1" dirty="0" err="1">
                <a:solidFill>
                  <a:srgbClr val="000091"/>
                </a:solidFill>
              </a:rPr>
              <a:t>nasopharyngé</a:t>
            </a:r>
            <a:r>
              <a:rPr lang="fr-FR" sz="900" b="1" dirty="0">
                <a:solidFill>
                  <a:srgbClr val="000091"/>
                </a:solidFill>
              </a:rPr>
              <a:t> : personnes symptomatiques et asymptomatiques</a:t>
            </a:r>
          </a:p>
          <a:p>
            <a:pPr marL="171450" indent="-171450" algn="just">
              <a:buFont typeface="Arial" panose="020B0604020202020204" pitchFamily="34" charset="0"/>
              <a:buChar char="•"/>
            </a:pPr>
            <a:r>
              <a:rPr lang="fr-FR" sz="900" b="1" dirty="0">
                <a:solidFill>
                  <a:srgbClr val="000091"/>
                </a:solidFill>
              </a:rPr>
              <a:t>En prélèvement salivaire : quand le prélèvement </a:t>
            </a:r>
            <a:r>
              <a:rPr lang="fr-FR" sz="900" b="1" dirty="0" err="1">
                <a:solidFill>
                  <a:srgbClr val="000091"/>
                </a:solidFill>
              </a:rPr>
              <a:t>nasopharyngé</a:t>
            </a:r>
            <a:r>
              <a:rPr lang="fr-FR" sz="900" b="1" dirty="0">
                <a:solidFill>
                  <a:srgbClr val="000091"/>
                </a:solidFill>
              </a:rPr>
              <a:t> est difficile ou dans le cadre de dépistages itératifs ciblés</a:t>
            </a:r>
          </a:p>
        </p:txBody>
      </p:sp>
      <p:sp>
        <p:nvSpPr>
          <p:cNvPr id="35" name="ZoneTexte 34"/>
          <p:cNvSpPr txBox="1"/>
          <p:nvPr/>
        </p:nvSpPr>
        <p:spPr>
          <a:xfrm>
            <a:off x="5481550" y="5261520"/>
            <a:ext cx="2730434" cy="369332"/>
          </a:xfrm>
          <a:prstGeom prst="rect">
            <a:avLst/>
          </a:prstGeom>
          <a:noFill/>
        </p:spPr>
        <p:txBody>
          <a:bodyPr wrap="square" rtlCol="0">
            <a:spAutoFit/>
          </a:bodyPr>
          <a:lstStyle/>
          <a:p>
            <a:pPr marL="171450" indent="-171450" algn="just">
              <a:buFont typeface="Arial" panose="020B0604020202020204" pitchFamily="34" charset="0"/>
              <a:buChar char="•"/>
            </a:pPr>
            <a:r>
              <a:rPr lang="fr-FR" sz="900" b="1" dirty="0">
                <a:solidFill>
                  <a:srgbClr val="000091"/>
                </a:solidFill>
              </a:rPr>
              <a:t>Personnes asymptomatiques et contacts à risque</a:t>
            </a:r>
          </a:p>
          <a:p>
            <a:pPr marL="171450" indent="-171450" algn="just">
              <a:buFont typeface="Arial" panose="020B0604020202020204" pitchFamily="34" charset="0"/>
              <a:buChar char="•"/>
            </a:pPr>
            <a:r>
              <a:rPr lang="fr-FR" sz="900" b="1" dirty="0">
                <a:solidFill>
                  <a:srgbClr val="000091"/>
                </a:solidFill>
              </a:rPr>
              <a:t>Personnes symptomatiques ≤ 4 jours</a:t>
            </a:r>
          </a:p>
        </p:txBody>
      </p:sp>
      <p:grpSp>
        <p:nvGrpSpPr>
          <p:cNvPr id="36" name="Groupe 35"/>
          <p:cNvGrpSpPr/>
          <p:nvPr/>
        </p:nvGrpSpPr>
        <p:grpSpPr>
          <a:xfrm>
            <a:off x="6839081" y="2884937"/>
            <a:ext cx="189332" cy="238016"/>
            <a:chOff x="9805044" y="3784836"/>
            <a:chExt cx="550862" cy="610466"/>
          </a:xfrm>
          <a:solidFill>
            <a:schemeClr val="accent1">
              <a:lumMod val="60000"/>
              <a:lumOff val="40000"/>
            </a:schemeClr>
          </a:solidFill>
        </p:grpSpPr>
        <p:sp>
          <p:nvSpPr>
            <p:cNvPr id="37"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38"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nvGrpSpPr>
          <p:cNvPr id="39" name="Groupe 38"/>
          <p:cNvGrpSpPr/>
          <p:nvPr/>
        </p:nvGrpSpPr>
        <p:grpSpPr>
          <a:xfrm>
            <a:off x="3023077" y="2971197"/>
            <a:ext cx="189332" cy="238016"/>
            <a:chOff x="9805044" y="3784836"/>
            <a:chExt cx="550862" cy="610466"/>
          </a:xfrm>
          <a:solidFill>
            <a:schemeClr val="accent1">
              <a:lumMod val="60000"/>
              <a:lumOff val="40000"/>
            </a:schemeClr>
          </a:solidFill>
        </p:grpSpPr>
        <p:sp>
          <p:nvSpPr>
            <p:cNvPr id="40"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41"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nvGrpSpPr>
          <p:cNvPr id="42" name="Groupe 41"/>
          <p:cNvGrpSpPr/>
          <p:nvPr/>
        </p:nvGrpSpPr>
        <p:grpSpPr>
          <a:xfrm>
            <a:off x="3504426" y="2971197"/>
            <a:ext cx="189332" cy="238016"/>
            <a:chOff x="9805044" y="3784836"/>
            <a:chExt cx="550862" cy="610466"/>
          </a:xfrm>
          <a:solidFill>
            <a:schemeClr val="accent1">
              <a:lumMod val="60000"/>
              <a:lumOff val="40000"/>
            </a:schemeClr>
          </a:solidFill>
        </p:grpSpPr>
        <p:sp>
          <p:nvSpPr>
            <p:cNvPr id="43"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44"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nvGrpSpPr>
          <p:cNvPr id="45" name="Groupe 44"/>
          <p:cNvGrpSpPr/>
          <p:nvPr/>
        </p:nvGrpSpPr>
        <p:grpSpPr>
          <a:xfrm>
            <a:off x="3985775" y="2971197"/>
            <a:ext cx="189332" cy="238016"/>
            <a:chOff x="9805044" y="3784836"/>
            <a:chExt cx="550862" cy="610466"/>
          </a:xfrm>
          <a:solidFill>
            <a:schemeClr val="accent1">
              <a:lumMod val="60000"/>
              <a:lumOff val="40000"/>
            </a:schemeClr>
          </a:solidFill>
        </p:grpSpPr>
        <p:sp>
          <p:nvSpPr>
            <p:cNvPr id="46"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47"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nvGrpSpPr>
          <p:cNvPr id="48" name="Groupe 47"/>
          <p:cNvGrpSpPr/>
          <p:nvPr/>
        </p:nvGrpSpPr>
        <p:grpSpPr>
          <a:xfrm>
            <a:off x="2992990" y="3672773"/>
            <a:ext cx="201177" cy="221295"/>
            <a:chOff x="527050" y="1460500"/>
            <a:chExt cx="552450" cy="625476"/>
          </a:xfrm>
        </p:grpSpPr>
        <p:sp>
          <p:nvSpPr>
            <p:cNvPr id="49"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50"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1"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2"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3"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4"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5"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6"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57"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8"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59"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60"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61"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62"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63"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nvGrpSpPr>
          <p:cNvPr id="64" name="Groupe 63"/>
          <p:cNvGrpSpPr/>
          <p:nvPr/>
        </p:nvGrpSpPr>
        <p:grpSpPr>
          <a:xfrm>
            <a:off x="3528539" y="3672773"/>
            <a:ext cx="201177" cy="221295"/>
            <a:chOff x="527050" y="1460500"/>
            <a:chExt cx="552450" cy="625476"/>
          </a:xfrm>
        </p:grpSpPr>
        <p:sp>
          <p:nvSpPr>
            <p:cNvPr id="65"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66"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67"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68"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69"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0"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1"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2"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73"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4"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5"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6"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7"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8"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79"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nvGrpSpPr>
          <p:cNvPr id="80" name="Groupe 79"/>
          <p:cNvGrpSpPr/>
          <p:nvPr/>
        </p:nvGrpSpPr>
        <p:grpSpPr>
          <a:xfrm>
            <a:off x="4064088" y="3672773"/>
            <a:ext cx="201177" cy="221295"/>
            <a:chOff x="527050" y="1460500"/>
            <a:chExt cx="552450" cy="625476"/>
          </a:xfrm>
        </p:grpSpPr>
        <p:sp>
          <p:nvSpPr>
            <p:cNvPr id="81"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82"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83"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84"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85"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86"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87"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88"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89"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90"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91"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92"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93"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94"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95"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nvGrpSpPr>
          <p:cNvPr id="96" name="Groupe 95"/>
          <p:cNvGrpSpPr/>
          <p:nvPr/>
        </p:nvGrpSpPr>
        <p:grpSpPr>
          <a:xfrm>
            <a:off x="6553826" y="3672773"/>
            <a:ext cx="201177" cy="221295"/>
            <a:chOff x="527050" y="1460500"/>
            <a:chExt cx="552450" cy="625476"/>
          </a:xfrm>
        </p:grpSpPr>
        <p:sp>
          <p:nvSpPr>
            <p:cNvPr id="97"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98"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99"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0"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1"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2"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3"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4"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05"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6"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7"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8"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09"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10"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11"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nvGrpSpPr>
          <p:cNvPr id="112" name="Groupe 111"/>
          <p:cNvGrpSpPr/>
          <p:nvPr/>
        </p:nvGrpSpPr>
        <p:grpSpPr>
          <a:xfrm>
            <a:off x="7089375" y="3672773"/>
            <a:ext cx="201177" cy="221295"/>
            <a:chOff x="527050" y="1460500"/>
            <a:chExt cx="552450" cy="625476"/>
          </a:xfrm>
        </p:grpSpPr>
        <p:sp>
          <p:nvSpPr>
            <p:cNvPr id="113"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14"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15"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16"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17"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18"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19"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20"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21"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22"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23"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24"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25"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26"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27"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sp>
        <p:nvSpPr>
          <p:cNvPr id="128" name="Espace réservé du numéro de diapositive 8"/>
          <p:cNvSpPr txBox="1">
            <a:spLocks/>
          </p:cNvSpPr>
          <p:nvPr/>
        </p:nvSpPr>
        <p:spPr>
          <a:xfrm>
            <a:off x="8805439"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900" kern="1200">
                <a:solidFill>
                  <a:schemeClr val="tx1">
                    <a:tint val="75000"/>
                  </a:schemeClr>
                </a:solidFill>
                <a:latin typeface="Marianne" panose="020000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130D2B-A145-4187-9231-579C110DE58B}" type="slidenum">
              <a:rPr lang="fr-FR" smtClean="0">
                <a:latin typeface="+mn-lt"/>
              </a:rPr>
              <a:pPr/>
              <a:t>4</a:t>
            </a:fld>
            <a:endParaRPr lang="fr-FR" dirty="0">
              <a:latin typeface="+mn-lt"/>
            </a:endParaRPr>
          </a:p>
        </p:txBody>
      </p:sp>
      <p:sp>
        <p:nvSpPr>
          <p:cNvPr id="129" name="ZoneTexte 128"/>
          <p:cNvSpPr txBox="1"/>
          <p:nvPr/>
        </p:nvSpPr>
        <p:spPr>
          <a:xfrm>
            <a:off x="218871" y="4341577"/>
            <a:ext cx="1855116" cy="855445"/>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b="1" dirty="0">
                <a:solidFill>
                  <a:srgbClr val="002060"/>
                </a:solidFill>
              </a:rPr>
              <a:t>Nécessité de confirmation</a:t>
            </a:r>
          </a:p>
        </p:txBody>
      </p:sp>
      <p:sp>
        <p:nvSpPr>
          <p:cNvPr id="130" name="ZoneTexte 129"/>
          <p:cNvSpPr txBox="1"/>
          <p:nvPr/>
        </p:nvSpPr>
        <p:spPr>
          <a:xfrm>
            <a:off x="2889806" y="4655584"/>
            <a:ext cx="1525459" cy="230832"/>
          </a:xfrm>
          <a:prstGeom prst="rect">
            <a:avLst/>
          </a:prstGeom>
          <a:noFill/>
        </p:spPr>
        <p:txBody>
          <a:bodyPr wrap="square" rtlCol="0">
            <a:spAutoFit/>
          </a:bodyPr>
          <a:lstStyle/>
          <a:p>
            <a:pPr algn="ctr"/>
            <a:r>
              <a:rPr lang="fr-FR" sz="900" b="1" dirty="0">
                <a:solidFill>
                  <a:srgbClr val="000091"/>
                </a:solidFill>
              </a:rPr>
              <a:t>NON</a:t>
            </a:r>
          </a:p>
        </p:txBody>
      </p:sp>
      <p:sp>
        <p:nvSpPr>
          <p:cNvPr id="131" name="ZoneTexte 130"/>
          <p:cNvSpPr txBox="1"/>
          <p:nvPr/>
        </p:nvSpPr>
        <p:spPr>
          <a:xfrm>
            <a:off x="5529694" y="4477451"/>
            <a:ext cx="2940205" cy="646331"/>
          </a:xfrm>
          <a:prstGeom prst="rect">
            <a:avLst/>
          </a:prstGeom>
          <a:noFill/>
        </p:spPr>
        <p:txBody>
          <a:bodyPr wrap="square" rtlCol="0">
            <a:spAutoFit/>
          </a:bodyPr>
          <a:lstStyle/>
          <a:p>
            <a:pPr lvl="0">
              <a:defRPr/>
            </a:pPr>
            <a:r>
              <a:rPr lang="fr-FR" sz="900" b="1" dirty="0">
                <a:solidFill>
                  <a:srgbClr val="000091"/>
                </a:solidFill>
              </a:rPr>
              <a:t>RECOMMANDÉ lorsque le résultat est négatif et si la personne a plus de 65 ans ou qu’elle présente au moins un facteur de risque, un test PCR de contrôle est recommandé</a:t>
            </a:r>
          </a:p>
        </p:txBody>
      </p:sp>
      <p:cxnSp>
        <p:nvCxnSpPr>
          <p:cNvPr id="132" name="Connecteur droit 131"/>
          <p:cNvCxnSpPr/>
          <p:nvPr/>
        </p:nvCxnSpPr>
        <p:spPr>
          <a:xfrm>
            <a:off x="2488019" y="5169631"/>
            <a:ext cx="9294691" cy="27391"/>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133" name="ZoneTexte 132"/>
          <p:cNvSpPr txBox="1"/>
          <p:nvPr/>
        </p:nvSpPr>
        <p:spPr>
          <a:xfrm>
            <a:off x="2894252" y="6249064"/>
            <a:ext cx="1525459" cy="230832"/>
          </a:xfrm>
          <a:prstGeom prst="rect">
            <a:avLst/>
          </a:prstGeom>
          <a:noFill/>
        </p:spPr>
        <p:txBody>
          <a:bodyPr wrap="square" rtlCol="0">
            <a:spAutoFit/>
          </a:bodyPr>
          <a:lstStyle/>
          <a:p>
            <a:pPr algn="ctr"/>
            <a:r>
              <a:rPr lang="fr-FR" sz="900" b="1" dirty="0">
                <a:solidFill>
                  <a:srgbClr val="000091"/>
                </a:solidFill>
              </a:rPr>
              <a:t>Aucune</a:t>
            </a:r>
          </a:p>
        </p:txBody>
      </p:sp>
      <p:sp>
        <p:nvSpPr>
          <p:cNvPr id="134" name="ZoneTexte 133"/>
          <p:cNvSpPr txBox="1"/>
          <p:nvPr/>
        </p:nvSpPr>
        <p:spPr>
          <a:xfrm>
            <a:off x="5526232" y="6259557"/>
            <a:ext cx="2927899" cy="230832"/>
          </a:xfrm>
          <a:prstGeom prst="rect">
            <a:avLst/>
          </a:prstGeom>
          <a:noFill/>
        </p:spPr>
        <p:txBody>
          <a:bodyPr wrap="square" rtlCol="0" anchor="ctr">
            <a:spAutoFit/>
          </a:bodyPr>
          <a:lstStyle/>
          <a:p>
            <a:pPr marL="171450" indent="-171450" algn="just">
              <a:buFont typeface="Arial" panose="020B0604020202020204" pitchFamily="34" charset="0"/>
              <a:buChar char="•"/>
            </a:pPr>
            <a:r>
              <a:rPr lang="fr-FR" sz="900" b="1" dirty="0">
                <a:solidFill>
                  <a:srgbClr val="000091"/>
                </a:solidFill>
              </a:rPr>
              <a:t>Personnes symptomatiques &gt; 4 jours</a:t>
            </a:r>
          </a:p>
        </p:txBody>
      </p:sp>
      <p:sp>
        <p:nvSpPr>
          <p:cNvPr id="135" name="ZoneTexte 134"/>
          <p:cNvSpPr txBox="1"/>
          <p:nvPr/>
        </p:nvSpPr>
        <p:spPr>
          <a:xfrm>
            <a:off x="9024078" y="863742"/>
            <a:ext cx="2556473" cy="528348"/>
          </a:xfrm>
          <a:prstGeom prst="roundRect">
            <a:avLst/>
          </a:prstGeom>
          <a:solidFill>
            <a:srgbClr val="000091"/>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600" dirty="0">
                <a:latin typeface="+mn-lt"/>
              </a:rPr>
              <a:t>AUTOTEST</a:t>
            </a:r>
          </a:p>
        </p:txBody>
      </p:sp>
      <p:sp>
        <p:nvSpPr>
          <p:cNvPr id="136" name="ZoneTexte 135"/>
          <p:cNvSpPr txBox="1"/>
          <p:nvPr/>
        </p:nvSpPr>
        <p:spPr>
          <a:xfrm>
            <a:off x="8491100" y="1705398"/>
            <a:ext cx="3489376" cy="784830"/>
          </a:xfrm>
          <a:prstGeom prst="rect">
            <a:avLst/>
          </a:prstGeom>
          <a:noFill/>
        </p:spPr>
        <p:txBody>
          <a:bodyPr wrap="square" rtlCol="0">
            <a:spAutoFit/>
          </a:bodyPr>
          <a:lstStyle/>
          <a:p>
            <a:r>
              <a:rPr lang="fr-FR" sz="900" b="1" dirty="0">
                <a:solidFill>
                  <a:srgbClr val="000091"/>
                </a:solidFill>
              </a:rPr>
              <a:t>Vente en pharmacie avec explication de l’utilisation de l’autotest. </a:t>
            </a:r>
            <a:endParaRPr lang="fr-FR" sz="900" b="1" dirty="0" smtClean="0">
              <a:solidFill>
                <a:srgbClr val="000091"/>
              </a:solidFill>
            </a:endParaRPr>
          </a:p>
          <a:p>
            <a:r>
              <a:rPr lang="fr-FR" sz="900" b="1" dirty="0" smtClean="0">
                <a:solidFill>
                  <a:srgbClr val="000091"/>
                </a:solidFill>
              </a:rPr>
              <a:t>Dans </a:t>
            </a:r>
            <a:r>
              <a:rPr lang="fr-FR" sz="900" b="1" dirty="0">
                <a:solidFill>
                  <a:srgbClr val="000091"/>
                </a:solidFill>
              </a:rPr>
              <a:t>le cadre de campagnes </a:t>
            </a:r>
            <a:r>
              <a:rPr lang="fr-FR" sz="900" b="1" dirty="0" smtClean="0">
                <a:solidFill>
                  <a:srgbClr val="000091"/>
                </a:solidFill>
              </a:rPr>
              <a:t>distribution à titre gracieux, </a:t>
            </a:r>
            <a:r>
              <a:rPr lang="fr-FR" sz="900" b="1" dirty="0">
                <a:solidFill>
                  <a:srgbClr val="000091"/>
                </a:solidFill>
              </a:rPr>
              <a:t>explication de l’utilisation de l’autotest par une personne formée </a:t>
            </a:r>
            <a:r>
              <a:rPr lang="fr-FR" sz="900" b="1" dirty="0" smtClean="0">
                <a:solidFill>
                  <a:srgbClr val="000091"/>
                </a:solidFill>
              </a:rPr>
              <a:t>spécifiquement, avec une formation complémentaire en cas de prélèvement chez un enfant âgé de 3 à 11 ans</a:t>
            </a:r>
            <a:endParaRPr lang="fr-FR" sz="900" b="1" dirty="0">
              <a:solidFill>
                <a:srgbClr val="000091"/>
              </a:solidFill>
            </a:endParaRPr>
          </a:p>
        </p:txBody>
      </p:sp>
      <p:sp>
        <p:nvSpPr>
          <p:cNvPr id="137" name="ZoneTexte 136"/>
          <p:cNvSpPr txBox="1"/>
          <p:nvPr/>
        </p:nvSpPr>
        <p:spPr>
          <a:xfrm>
            <a:off x="9404204" y="3187313"/>
            <a:ext cx="1794076" cy="369332"/>
          </a:xfrm>
          <a:prstGeom prst="rect">
            <a:avLst/>
          </a:prstGeom>
          <a:noFill/>
        </p:spPr>
        <p:txBody>
          <a:bodyPr wrap="square" rtlCol="0">
            <a:spAutoFit/>
          </a:bodyPr>
          <a:lstStyle/>
          <a:p>
            <a:pPr algn="ctr"/>
            <a:r>
              <a:rPr lang="fr-FR" sz="900" b="1" dirty="0">
                <a:solidFill>
                  <a:srgbClr val="000091"/>
                </a:solidFill>
              </a:rPr>
              <a:t>De 15 à 20 minutes (selon la notice) </a:t>
            </a:r>
          </a:p>
        </p:txBody>
      </p:sp>
      <p:sp>
        <p:nvSpPr>
          <p:cNvPr id="138" name="ZoneTexte 137"/>
          <p:cNvSpPr txBox="1"/>
          <p:nvPr/>
        </p:nvSpPr>
        <p:spPr>
          <a:xfrm>
            <a:off x="8609766" y="3827327"/>
            <a:ext cx="3212932" cy="507831"/>
          </a:xfrm>
          <a:prstGeom prst="rect">
            <a:avLst/>
          </a:prstGeom>
          <a:noFill/>
        </p:spPr>
        <p:txBody>
          <a:bodyPr wrap="square" rtlCol="0">
            <a:spAutoFit/>
          </a:bodyPr>
          <a:lstStyle/>
          <a:p>
            <a:pPr algn="ctr"/>
            <a:r>
              <a:rPr lang="fr-FR" sz="900" b="1" dirty="0">
                <a:solidFill>
                  <a:srgbClr val="000091"/>
                </a:solidFill>
              </a:rPr>
              <a:t>Risque plus élevé de faux négatifs compte tenu de l’auto-prélèvement en nasal au lieu du prélèvement </a:t>
            </a:r>
            <a:r>
              <a:rPr lang="fr-FR" sz="900" b="1" dirty="0" err="1" smtClean="0">
                <a:solidFill>
                  <a:srgbClr val="000091"/>
                </a:solidFill>
              </a:rPr>
              <a:t>nasopharyngé</a:t>
            </a:r>
            <a:r>
              <a:rPr lang="fr-FR" sz="900" b="1" dirty="0" smtClean="0">
                <a:solidFill>
                  <a:srgbClr val="000091"/>
                </a:solidFill>
              </a:rPr>
              <a:t> </a:t>
            </a:r>
            <a:r>
              <a:rPr lang="fr-FR" sz="900" b="1" dirty="0">
                <a:solidFill>
                  <a:srgbClr val="000091"/>
                </a:solidFill>
              </a:rPr>
              <a:t>pour les personnes dont la charge virale est faible à modérée </a:t>
            </a:r>
          </a:p>
        </p:txBody>
      </p:sp>
      <p:sp>
        <p:nvSpPr>
          <p:cNvPr id="167" name="Rectangle à coins arrondis 166"/>
          <p:cNvSpPr/>
          <p:nvPr/>
        </p:nvSpPr>
        <p:spPr>
          <a:xfrm>
            <a:off x="344268" y="69549"/>
            <a:ext cx="11523596" cy="741397"/>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39" name="ZoneTexte 138"/>
          <p:cNvSpPr txBox="1"/>
          <p:nvPr/>
        </p:nvSpPr>
        <p:spPr>
          <a:xfrm>
            <a:off x="8720513" y="5252300"/>
            <a:ext cx="2913051" cy="369332"/>
          </a:xfrm>
          <a:prstGeom prst="rect">
            <a:avLst/>
          </a:prstGeom>
          <a:noFill/>
        </p:spPr>
        <p:txBody>
          <a:bodyPr wrap="square" rtlCol="0">
            <a:spAutoFit/>
          </a:bodyPr>
          <a:lstStyle/>
          <a:p>
            <a:pPr marL="171450" indent="-171450" algn="just">
              <a:buFont typeface="Arial" panose="020B0604020202020204" pitchFamily="34" charset="0"/>
              <a:buChar char="•"/>
            </a:pPr>
            <a:r>
              <a:rPr lang="fr-FR" sz="900" b="1" dirty="0" smtClean="0">
                <a:solidFill>
                  <a:srgbClr val="000091"/>
                </a:solidFill>
              </a:rPr>
              <a:t>Personnes âgées de plus de trois ans </a:t>
            </a:r>
            <a:r>
              <a:rPr lang="fr-FR" sz="900" b="1" dirty="0">
                <a:solidFill>
                  <a:srgbClr val="000091"/>
                </a:solidFill>
              </a:rPr>
              <a:t>asymptomatiques qui ne sont pas cas </a:t>
            </a:r>
            <a:r>
              <a:rPr lang="fr-FR" sz="900" b="1" dirty="0" smtClean="0">
                <a:solidFill>
                  <a:srgbClr val="000091"/>
                </a:solidFill>
              </a:rPr>
              <a:t>contact</a:t>
            </a:r>
          </a:p>
        </p:txBody>
      </p:sp>
      <p:grpSp>
        <p:nvGrpSpPr>
          <p:cNvPr id="140" name="Groupe 139"/>
          <p:cNvGrpSpPr/>
          <p:nvPr/>
        </p:nvGrpSpPr>
        <p:grpSpPr>
          <a:xfrm>
            <a:off x="10214958" y="2910167"/>
            <a:ext cx="189332" cy="238016"/>
            <a:chOff x="9805044" y="3784836"/>
            <a:chExt cx="550862" cy="610466"/>
          </a:xfrm>
          <a:solidFill>
            <a:schemeClr val="accent1">
              <a:lumMod val="60000"/>
              <a:lumOff val="40000"/>
            </a:schemeClr>
          </a:solidFill>
        </p:grpSpPr>
        <p:sp>
          <p:nvSpPr>
            <p:cNvPr id="141"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142"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nvGrpSpPr>
          <p:cNvPr id="143" name="Groupe 142"/>
          <p:cNvGrpSpPr/>
          <p:nvPr/>
        </p:nvGrpSpPr>
        <p:grpSpPr>
          <a:xfrm>
            <a:off x="10229558" y="3641054"/>
            <a:ext cx="201177" cy="221295"/>
            <a:chOff x="527050" y="1460500"/>
            <a:chExt cx="552450" cy="625476"/>
          </a:xfrm>
        </p:grpSpPr>
        <p:sp>
          <p:nvSpPr>
            <p:cNvPr id="144"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45"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46"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47"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48"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49"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0"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1"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52"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3"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4"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5"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6"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7"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8"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sp>
        <p:nvSpPr>
          <p:cNvPr id="159" name="ZoneTexte 158"/>
          <p:cNvSpPr txBox="1"/>
          <p:nvPr/>
        </p:nvSpPr>
        <p:spPr>
          <a:xfrm>
            <a:off x="8848568" y="4574138"/>
            <a:ext cx="2874861" cy="369332"/>
          </a:xfrm>
          <a:prstGeom prst="rect">
            <a:avLst/>
          </a:prstGeom>
          <a:noFill/>
        </p:spPr>
        <p:txBody>
          <a:bodyPr wrap="square" rtlCol="0">
            <a:spAutoFit/>
          </a:bodyPr>
          <a:lstStyle/>
          <a:p>
            <a:pPr lvl="0">
              <a:defRPr/>
            </a:pPr>
            <a:r>
              <a:rPr lang="fr-FR" sz="900" b="1" dirty="0">
                <a:solidFill>
                  <a:srgbClr val="000091"/>
                </a:solidFill>
              </a:rPr>
              <a:t>OUI confirmation obligatoire par test PCR lorsque le résultat est positif</a:t>
            </a:r>
          </a:p>
        </p:txBody>
      </p:sp>
      <p:sp>
        <p:nvSpPr>
          <p:cNvPr id="160" name="ZoneTexte 159"/>
          <p:cNvSpPr txBox="1"/>
          <p:nvPr/>
        </p:nvSpPr>
        <p:spPr>
          <a:xfrm>
            <a:off x="8713088" y="6033184"/>
            <a:ext cx="2927899" cy="646331"/>
          </a:xfrm>
          <a:prstGeom prst="rect">
            <a:avLst/>
          </a:prstGeom>
          <a:noFill/>
        </p:spPr>
        <p:txBody>
          <a:bodyPr wrap="square" rtlCol="0" anchor="ctr">
            <a:spAutoFit/>
          </a:bodyPr>
          <a:lstStyle/>
          <a:p>
            <a:pPr marL="171450" indent="-171450" algn="just">
              <a:buFont typeface="Arial" panose="020B0604020202020204" pitchFamily="34" charset="0"/>
              <a:buChar char="•"/>
            </a:pPr>
            <a:r>
              <a:rPr lang="fr-FR" sz="900" b="1" dirty="0">
                <a:solidFill>
                  <a:srgbClr val="000091"/>
                </a:solidFill>
              </a:rPr>
              <a:t>Personnes symptomatiques et contacts à risque : il est recommandé dans ce cas de s’isoler et de faire un  test PCR </a:t>
            </a:r>
            <a:endParaRPr lang="fr-FR" sz="900" b="1" dirty="0" smtClean="0">
              <a:solidFill>
                <a:srgbClr val="000091"/>
              </a:solidFill>
            </a:endParaRPr>
          </a:p>
          <a:p>
            <a:pPr marL="171450" indent="-171450" algn="just">
              <a:buFont typeface="Arial" panose="020B0604020202020204" pitchFamily="34" charset="0"/>
              <a:buChar char="•"/>
            </a:pPr>
            <a:r>
              <a:rPr lang="fr-FR" sz="900" b="1" dirty="0" smtClean="0">
                <a:solidFill>
                  <a:srgbClr val="000091"/>
                </a:solidFill>
              </a:rPr>
              <a:t>Pas autorisé </a:t>
            </a:r>
            <a:r>
              <a:rPr lang="fr-FR" sz="900" b="1" dirty="0">
                <a:solidFill>
                  <a:srgbClr val="000091"/>
                </a:solidFill>
              </a:rPr>
              <a:t>pour les enfants </a:t>
            </a:r>
            <a:r>
              <a:rPr lang="fr-FR" sz="900" b="1" dirty="0" smtClean="0">
                <a:solidFill>
                  <a:srgbClr val="000091"/>
                </a:solidFill>
              </a:rPr>
              <a:t>âgés </a:t>
            </a:r>
            <a:r>
              <a:rPr lang="fr-FR" sz="900" b="1" dirty="0">
                <a:solidFill>
                  <a:srgbClr val="000091"/>
                </a:solidFill>
              </a:rPr>
              <a:t>de moins de 3 ans</a:t>
            </a:r>
          </a:p>
        </p:txBody>
      </p:sp>
      <p:sp>
        <p:nvSpPr>
          <p:cNvPr id="161" name="ZoneTexte 160"/>
          <p:cNvSpPr txBox="1"/>
          <p:nvPr/>
        </p:nvSpPr>
        <p:spPr>
          <a:xfrm>
            <a:off x="8713088" y="1494467"/>
            <a:ext cx="3453347" cy="230832"/>
          </a:xfrm>
          <a:prstGeom prst="rect">
            <a:avLst/>
          </a:prstGeom>
          <a:noFill/>
        </p:spPr>
        <p:txBody>
          <a:bodyPr wrap="square" rtlCol="0">
            <a:spAutoFit/>
          </a:bodyPr>
          <a:lstStyle/>
          <a:p>
            <a:pPr algn="ctr"/>
            <a:r>
              <a:rPr lang="fr-FR" sz="900" b="1" dirty="0">
                <a:solidFill>
                  <a:srgbClr val="000091"/>
                </a:solidFill>
              </a:rPr>
              <a:t>Auto-prélèvement nasal (avec écouvillon)</a:t>
            </a:r>
          </a:p>
        </p:txBody>
      </p:sp>
      <p:sp>
        <p:nvSpPr>
          <p:cNvPr id="162" name="ZoneTexte 161"/>
          <p:cNvSpPr txBox="1"/>
          <p:nvPr/>
        </p:nvSpPr>
        <p:spPr>
          <a:xfrm>
            <a:off x="8568475" y="2481287"/>
            <a:ext cx="3412001" cy="230832"/>
          </a:xfrm>
          <a:prstGeom prst="rect">
            <a:avLst/>
          </a:prstGeom>
          <a:noFill/>
        </p:spPr>
        <p:txBody>
          <a:bodyPr wrap="square" rtlCol="0">
            <a:spAutoFit/>
          </a:bodyPr>
          <a:lstStyle/>
          <a:p>
            <a:pPr algn="ctr"/>
            <a:r>
              <a:rPr lang="fr-FR" sz="900" b="1" dirty="0">
                <a:solidFill>
                  <a:srgbClr val="000091"/>
                </a:solidFill>
              </a:rPr>
              <a:t>Détecter des personnes asymptomatiques infectées au SARS-COV-2</a:t>
            </a:r>
          </a:p>
        </p:txBody>
      </p:sp>
      <p:cxnSp>
        <p:nvCxnSpPr>
          <p:cNvPr id="163" name="Connecteur droit 162"/>
          <p:cNvCxnSpPr/>
          <p:nvPr/>
        </p:nvCxnSpPr>
        <p:spPr>
          <a:xfrm>
            <a:off x="2532385" y="2783277"/>
            <a:ext cx="9250325" cy="4656"/>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4" name="Connecteur droit 163"/>
          <p:cNvCxnSpPr/>
          <p:nvPr/>
        </p:nvCxnSpPr>
        <p:spPr>
          <a:xfrm>
            <a:off x="2538208" y="2420408"/>
            <a:ext cx="9250325" cy="4656"/>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165" name="ZoneTexte 164">
            <a:extLst>
              <a:ext uri="{FF2B5EF4-FFF2-40B4-BE49-F238E27FC236}">
                <a16:creationId xmlns:a16="http://schemas.microsoft.com/office/drawing/2014/main" xmlns="" id="{6FFD679A-1EF9-324A-AD01-E3F04CC51E13}"/>
              </a:ext>
            </a:extLst>
          </p:cNvPr>
          <p:cNvSpPr txBox="1"/>
          <p:nvPr/>
        </p:nvSpPr>
        <p:spPr>
          <a:xfrm>
            <a:off x="2028264" y="1485436"/>
            <a:ext cx="3178809" cy="230832"/>
          </a:xfrm>
          <a:prstGeom prst="rect">
            <a:avLst/>
          </a:prstGeom>
          <a:noFill/>
        </p:spPr>
        <p:txBody>
          <a:bodyPr wrap="square" rtlCol="0">
            <a:spAutoFit/>
          </a:bodyPr>
          <a:lstStyle/>
          <a:p>
            <a:pPr algn="ctr"/>
            <a:r>
              <a:rPr lang="fr-FR" sz="900" b="1" dirty="0">
                <a:solidFill>
                  <a:srgbClr val="000091"/>
                </a:solidFill>
              </a:rPr>
              <a:t>Prélèvement nasopharyngé (avec écouvillon) ou salivaire</a:t>
            </a:r>
          </a:p>
        </p:txBody>
      </p:sp>
      <p:sp>
        <p:nvSpPr>
          <p:cNvPr id="168" name="Titre 1"/>
          <p:cNvSpPr>
            <a:spLocks noGrp="1"/>
          </p:cNvSpPr>
          <p:nvPr>
            <p:ph type="title"/>
          </p:nvPr>
        </p:nvSpPr>
        <p:spPr>
          <a:xfrm>
            <a:off x="1369072" y="99260"/>
            <a:ext cx="9473987" cy="683945"/>
          </a:xfrm>
        </p:spPr>
        <p:txBody>
          <a:bodyPr>
            <a:noAutofit/>
          </a:bodyPr>
          <a:lstStyle/>
          <a:p>
            <a:pPr algn="ctr"/>
            <a:r>
              <a:rPr lang="fr-FR" sz="2400" b="1" spc="400" dirty="0" smtClean="0">
                <a:solidFill>
                  <a:srgbClr val="000091"/>
                </a:solidFill>
                <a:latin typeface="Marianne" panose="02000000000000000000"/>
              </a:rPr>
              <a:t>QUELLES SONT LES DIFFÉRENCES ENTRE LES TYPES DE TESTS AUTORISÉS?</a:t>
            </a:r>
            <a:endParaRPr lang="fr-FR" sz="2400" b="1" spc="400" dirty="0">
              <a:solidFill>
                <a:srgbClr val="000091"/>
              </a:solidFill>
              <a:latin typeface="Marianne" panose="02000000000000000000"/>
              <a:ea typeface="+mn-ea"/>
              <a:cs typeface="+mn-cs"/>
            </a:endParaRPr>
          </a:p>
        </p:txBody>
      </p:sp>
    </p:spTree>
    <p:extLst>
      <p:ext uri="{BB962C8B-B14F-4D97-AF65-F5344CB8AC3E}">
        <p14:creationId xmlns:p14="http://schemas.microsoft.com/office/powerpoint/2010/main" xmlns="" val="3035277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5</a:t>
            </a:fld>
            <a:endParaRPr lang="fr-FR"/>
          </a:p>
        </p:txBody>
      </p:sp>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QU’EST-CE QU’UN AUTOTEST ? (1/2)</a:t>
            </a:r>
            <a:endParaRPr lang="fr-FR" sz="2400" b="1" spc="400" dirty="0">
              <a:solidFill>
                <a:srgbClr val="000091"/>
              </a:solidFill>
              <a:latin typeface="Marianne" panose="02000000000000000000" pitchFamily="50" charset="0"/>
              <a:ea typeface="+mn-ea"/>
              <a:cs typeface="+mn-cs"/>
            </a:endParaRPr>
          </a:p>
        </p:txBody>
      </p:sp>
      <p:sp>
        <p:nvSpPr>
          <p:cNvPr id="3" name="Rectangle 2"/>
          <p:cNvSpPr/>
          <p:nvPr/>
        </p:nvSpPr>
        <p:spPr>
          <a:xfrm>
            <a:off x="700407" y="1503255"/>
            <a:ext cx="10929606" cy="4278094"/>
          </a:xfrm>
          <a:prstGeom prst="rect">
            <a:avLst/>
          </a:prstGeom>
        </p:spPr>
        <p:txBody>
          <a:bodyPr wrap="square">
            <a:spAutoFit/>
          </a:bodyPr>
          <a:lstStyle/>
          <a:p>
            <a:pPr marL="285750" indent="-285750" algn="just">
              <a:buFont typeface="Arial" panose="020B0604020202020204" pitchFamily="34" charset="0"/>
              <a:buChar char="•"/>
            </a:pPr>
            <a:r>
              <a:rPr lang="fr-FR" sz="1600" b="1" dirty="0">
                <a:solidFill>
                  <a:srgbClr val="000091"/>
                </a:solidFill>
              </a:rPr>
              <a:t>Qu’est-ce que </a:t>
            </a:r>
            <a:r>
              <a:rPr lang="fr-FR" sz="1600" b="1" dirty="0" smtClean="0">
                <a:solidFill>
                  <a:srgbClr val="000091"/>
                </a:solidFill>
              </a:rPr>
              <a:t>l’autotest ?</a:t>
            </a:r>
            <a:r>
              <a:rPr lang="fr-FR" sz="1600" dirty="0" smtClean="0">
                <a:solidFill>
                  <a:srgbClr val="000091"/>
                </a:solidFill>
              </a:rPr>
              <a:t> </a:t>
            </a:r>
            <a:r>
              <a:rPr lang="fr-FR" sz="1600" dirty="0"/>
              <a:t>L’autotest est un dispositif permettant à un individu asymptomatique de se tester sans professionnel de santé au moyen d’un prélèvement nasal. Le résultat est obtenu en 15 à 20 minutes. L’autotest a vocation à être utilisé de manière itérative, au moins une fois par semaine</a:t>
            </a:r>
            <a:r>
              <a:rPr lang="fr-FR" sz="1600" dirty="0" smtClean="0"/>
              <a:t>.</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b="1" dirty="0">
                <a:solidFill>
                  <a:srgbClr val="000091"/>
                </a:solidFill>
              </a:rPr>
              <a:t>À quoi sert </a:t>
            </a:r>
            <a:r>
              <a:rPr lang="fr-FR" sz="1600" b="1" dirty="0" smtClean="0">
                <a:solidFill>
                  <a:srgbClr val="000091"/>
                </a:solidFill>
              </a:rPr>
              <a:t>l’autotest ?</a:t>
            </a:r>
            <a:r>
              <a:rPr lang="fr-FR" sz="1600" dirty="0" smtClean="0">
                <a:solidFill>
                  <a:srgbClr val="000091"/>
                </a:solidFill>
              </a:rPr>
              <a:t> </a:t>
            </a:r>
            <a:r>
              <a:rPr lang="fr-FR" sz="1600" dirty="0"/>
              <a:t>L’autotest enrichit l’arsenal de la stratégie de tests existante. Moins sensible, il ne remplace pas les outils de diagnostic (tests PCR sur prélèvement </a:t>
            </a:r>
            <a:r>
              <a:rPr lang="fr-FR" sz="1600" dirty="0" err="1"/>
              <a:t>nasopharyngé</a:t>
            </a:r>
            <a:r>
              <a:rPr lang="fr-FR" sz="1600" dirty="0"/>
              <a:t> ou salivaire et tests antigéniques sur prélèvement </a:t>
            </a:r>
            <a:r>
              <a:rPr lang="fr-FR" sz="1600" dirty="0" err="1"/>
              <a:t>nasopharyngé</a:t>
            </a:r>
            <a:r>
              <a:rPr lang="fr-FR" sz="1600" dirty="0"/>
              <a:t>) déjà déployés mais constitue un outil supplémentaire pour atteindre des publics qui échappent au dépistage ou dans des situations qui n’auraient pas donné lieu à dépistage. </a:t>
            </a:r>
            <a:endParaRPr lang="fr-FR" sz="1600" dirty="0" smtClean="0"/>
          </a:p>
          <a:p>
            <a:pPr marL="285750" indent="-285750" algn="just">
              <a:buFont typeface="Arial" panose="020B0604020202020204" pitchFamily="34" charset="0"/>
              <a:buChar char="•"/>
            </a:pPr>
            <a:endParaRPr lang="fr-FR" sz="1600" b="1" dirty="0"/>
          </a:p>
          <a:p>
            <a:pPr marL="285750" indent="-285750" algn="just">
              <a:buFont typeface="Arial" panose="020B0604020202020204" pitchFamily="34" charset="0"/>
              <a:buChar char="•"/>
            </a:pPr>
            <a:r>
              <a:rPr lang="fr-FR" sz="1600" b="1" dirty="0">
                <a:solidFill>
                  <a:srgbClr val="000091"/>
                </a:solidFill>
              </a:rPr>
              <a:t>Comment utilise-t-on </a:t>
            </a:r>
            <a:r>
              <a:rPr lang="fr-FR" sz="1600" b="1" dirty="0" smtClean="0">
                <a:solidFill>
                  <a:srgbClr val="000091"/>
                </a:solidFill>
              </a:rPr>
              <a:t>l’autotest ? </a:t>
            </a:r>
            <a:r>
              <a:rPr lang="fr-FR" sz="1600" dirty="0"/>
              <a:t>L’utilisateur procède lui-même au prélèvement au moyen d’un écouvillon qu’il enfonce à 2-3 centimètres dans la narine. Le test est réalisable chez soi. Pour les enfants âgés de 3 à 11 ans, il existe des recommandations spécifiques sur le prélèvement qui doit être réalisé par un parent ou un adulte formé spécifiquement</a:t>
            </a:r>
            <a:r>
              <a:rPr lang="fr-FR" sz="1600" dirty="0" smtClean="0"/>
              <a:t>.</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b="1" dirty="0">
                <a:solidFill>
                  <a:srgbClr val="000091"/>
                </a:solidFill>
              </a:rPr>
              <a:t>Qui pourra utiliser l’autotest ? </a:t>
            </a:r>
            <a:r>
              <a:rPr lang="fr-FR" sz="1600" dirty="0"/>
              <a:t>Toute personne asymptomatique, dans le cadre de campagnes de dépistage collectif et itératif, de mise à disposition lors de certaines activités collectives ponctuelles ou d’un achat en pharmacie. Pour les enfants âgés de 3 à 15 ans, il y a des recommandations spécifiques sur l’utilisation de l’autotest. Dans tous les cas, l’autotest n’est pas obligatoire. Pour les enfants de moins de 6 ans, les tests PCR sur prélèvement salivaire doivent être utilisés prioritairement</a:t>
            </a:r>
            <a:r>
              <a:rPr lang="fr-FR" sz="1600" dirty="0" smtClean="0"/>
              <a:t>.</a:t>
            </a:r>
            <a:endParaRPr lang="fr-FR" sz="1600" dirty="0"/>
          </a:p>
        </p:txBody>
      </p:sp>
    </p:spTree>
    <p:extLst>
      <p:ext uri="{BB962C8B-B14F-4D97-AF65-F5344CB8AC3E}">
        <p14:creationId xmlns:p14="http://schemas.microsoft.com/office/powerpoint/2010/main" xmlns="" val="4265164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6</a:t>
            </a:fld>
            <a:endParaRPr lang="fr-FR"/>
          </a:p>
        </p:txBody>
      </p:sp>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QU’EST-CE QU’UN AUTOTEST ? (2/2)</a:t>
            </a:r>
            <a:endParaRPr lang="fr-FR" sz="2400" b="1" spc="400" dirty="0">
              <a:solidFill>
                <a:srgbClr val="000091"/>
              </a:solidFill>
              <a:latin typeface="Marianne" panose="02000000000000000000" pitchFamily="50" charset="0"/>
              <a:ea typeface="+mn-ea"/>
              <a:cs typeface="+mn-cs"/>
            </a:endParaRPr>
          </a:p>
        </p:txBody>
      </p:sp>
      <p:sp>
        <p:nvSpPr>
          <p:cNvPr id="3" name="Rectangle 2"/>
          <p:cNvSpPr/>
          <p:nvPr/>
        </p:nvSpPr>
        <p:spPr>
          <a:xfrm>
            <a:off x="741970" y="1349366"/>
            <a:ext cx="10846479" cy="4585871"/>
          </a:xfrm>
          <a:prstGeom prst="rect">
            <a:avLst/>
          </a:prstGeom>
        </p:spPr>
        <p:txBody>
          <a:bodyPr wrap="square">
            <a:spAutoFit/>
          </a:bodyPr>
          <a:lstStyle/>
          <a:p>
            <a:pPr marL="285750" indent="-285750" algn="just">
              <a:buFont typeface="Arial" panose="020B0604020202020204" pitchFamily="34" charset="0"/>
              <a:buChar char="•"/>
            </a:pPr>
            <a:r>
              <a:rPr lang="fr-FR" sz="1600" b="1" dirty="0" smtClean="0">
                <a:solidFill>
                  <a:srgbClr val="000091"/>
                </a:solidFill>
              </a:rPr>
              <a:t>Pourquoi </a:t>
            </a:r>
            <a:r>
              <a:rPr lang="fr-FR" sz="1600" b="1" dirty="0">
                <a:solidFill>
                  <a:srgbClr val="000091"/>
                </a:solidFill>
              </a:rPr>
              <a:t>faut-il l’utiliser de manière </a:t>
            </a:r>
            <a:r>
              <a:rPr lang="fr-FR" sz="1600" b="1" dirty="0" smtClean="0">
                <a:solidFill>
                  <a:srgbClr val="000091"/>
                </a:solidFill>
              </a:rPr>
              <a:t>itérative ? </a:t>
            </a:r>
            <a:r>
              <a:rPr lang="fr-FR" sz="1600" dirty="0"/>
              <a:t>L’autotest permet de savoir si on est porteur ou non de la COVID-19, mais est d’autant plus efficace qu’il est fait régulièrement, au moins une fois par semaine. De cette façon, on optimise les chances de détecter le virus au début de la maladie, au moment où la contagiosité est la plus élevée</a:t>
            </a:r>
            <a:r>
              <a:rPr lang="fr-FR" sz="1600" dirty="0" smtClean="0"/>
              <a:t>.</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b="1" dirty="0" smtClean="0">
                <a:solidFill>
                  <a:srgbClr val="000091"/>
                </a:solidFill>
              </a:rPr>
              <a:t>Quelle conduite à tenir après le résultat ? </a:t>
            </a:r>
            <a:r>
              <a:rPr lang="fr-FR" sz="1600" dirty="0"/>
              <a:t>Un autotest négatif ne dispense pas du respect des gestes barrières. Un autotest </a:t>
            </a:r>
            <a:r>
              <a:rPr lang="fr-FR" sz="1600" dirty="0" smtClean="0"/>
              <a:t>positif </a:t>
            </a:r>
            <a:r>
              <a:rPr lang="fr-FR" sz="1600" dirty="0"/>
              <a:t>doit conduire à un isolement immédiat et doit être suivi impérativement par un test PCR de confirmation</a:t>
            </a:r>
            <a:r>
              <a:rPr lang="fr-FR" sz="1600" dirty="0" smtClean="0"/>
              <a:t>.</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b="1" dirty="0">
                <a:solidFill>
                  <a:srgbClr val="000091"/>
                </a:solidFill>
              </a:rPr>
              <a:t>Pourquoi est-il indispensable qu’un autotest positif soit suivi par un test PCR de </a:t>
            </a:r>
            <a:r>
              <a:rPr lang="fr-FR" sz="1600" b="1" dirty="0" smtClean="0">
                <a:solidFill>
                  <a:srgbClr val="000091"/>
                </a:solidFill>
              </a:rPr>
              <a:t>confirmation ?</a:t>
            </a:r>
            <a:r>
              <a:rPr lang="fr-FR" sz="1600" b="1" dirty="0" smtClean="0"/>
              <a:t> </a:t>
            </a:r>
            <a:r>
              <a:rPr lang="fr-FR" sz="1600" dirty="0"/>
              <a:t>Les résultats des autotests n’entrent pas dans SI-DEP, la personne est incitée à déclarer son résultat sur le portail monautotest.gouv.fr. La réalisation du test PCR de confirmation est donc indispensable pour permettre d’enclencher le contact </a:t>
            </a:r>
            <a:r>
              <a:rPr lang="fr-FR" sz="1600" dirty="0" err="1"/>
              <a:t>tracing</a:t>
            </a:r>
            <a:r>
              <a:rPr lang="fr-FR" sz="1600" dirty="0"/>
              <a:t> et l’accompagnement à l’isolement et pour déterminer par PCR de criblage la présence de mutation préoccupante. </a:t>
            </a:r>
            <a:endParaRPr lang="fr-FR" sz="1600" dirty="0" smtClean="0"/>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b="1" dirty="0">
                <a:solidFill>
                  <a:srgbClr val="000091"/>
                </a:solidFill>
              </a:rPr>
              <a:t>Ce à quoi ne doit pas servir l’autotest. </a:t>
            </a:r>
            <a:r>
              <a:rPr lang="fr-FR" sz="1600" dirty="0"/>
              <a:t>L’autotest ne doit pas être utilisé pour se rassembler sans respecter les gestes barrières, au prétexte d’un résultat négatif. Il ne remplace pas les tests PCR et antigéniques sur prélèvement </a:t>
            </a:r>
            <a:r>
              <a:rPr lang="fr-FR" sz="1600" dirty="0" err="1"/>
              <a:t>nasopharyngé</a:t>
            </a:r>
            <a:r>
              <a:rPr lang="fr-FR" sz="1600" dirty="0"/>
              <a:t> réalisés par des professionnels de santé pour les personnes symptomatiques ou contacts à risque. </a:t>
            </a:r>
          </a:p>
          <a:p>
            <a:pPr algn="just"/>
            <a:endParaRPr lang="fr-FR" sz="1600" b="1" dirty="0" smtClean="0"/>
          </a:p>
          <a:p>
            <a:pPr algn="just"/>
            <a:r>
              <a:rPr lang="fr-FR" b="1" dirty="0" smtClean="0">
                <a:solidFill>
                  <a:srgbClr val="FF0000"/>
                </a:solidFill>
              </a:rPr>
              <a:t>ATTENTION : </a:t>
            </a:r>
            <a:r>
              <a:rPr lang="fr-FR" sz="1600" dirty="0"/>
              <a:t>Une personne symptomatique ou une personne contact ne doit en aucun cas recourir à un autotest. Elle doit en revanche faire immédiatement un test PCR </a:t>
            </a:r>
            <a:r>
              <a:rPr lang="fr-FR" sz="1600" dirty="0" err="1"/>
              <a:t>nasopharyngé</a:t>
            </a:r>
            <a:r>
              <a:rPr lang="fr-FR" sz="1600" dirty="0"/>
              <a:t> et s’isoler.</a:t>
            </a:r>
            <a:endParaRPr lang="fr-FR" sz="1600" b="1" dirty="0">
              <a:ea typeface="Calibri" panose="020F0502020204030204" pitchFamily="34" charset="0"/>
            </a:endParaRPr>
          </a:p>
        </p:txBody>
      </p:sp>
    </p:spTree>
    <p:extLst>
      <p:ext uri="{BB962C8B-B14F-4D97-AF65-F5344CB8AC3E}">
        <p14:creationId xmlns:p14="http://schemas.microsoft.com/office/powerpoint/2010/main" xmlns="" val="2341467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7</a:t>
            </a:fld>
            <a:endParaRPr lang="fr-FR"/>
          </a:p>
        </p:txBody>
      </p:sp>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QUI PEUT BÉNÉFICIER D’UN AUTOTEST ?</a:t>
            </a:r>
            <a:endParaRPr lang="fr-FR" sz="2400" b="1" spc="400" dirty="0">
              <a:solidFill>
                <a:srgbClr val="000091"/>
              </a:solidFill>
              <a:latin typeface="Marianne" panose="02000000000000000000" pitchFamily="50" charset="0"/>
              <a:ea typeface="+mn-ea"/>
              <a:cs typeface="+mn-cs"/>
            </a:endParaRPr>
          </a:p>
        </p:txBody>
      </p:sp>
      <p:sp>
        <p:nvSpPr>
          <p:cNvPr id="17" name="ZoneTexte 16"/>
          <p:cNvSpPr txBox="1"/>
          <p:nvPr/>
        </p:nvSpPr>
        <p:spPr>
          <a:xfrm>
            <a:off x="403412" y="1077504"/>
            <a:ext cx="2355878" cy="4134123"/>
          </a:xfrm>
          <a:prstGeom prst="homePlate">
            <a:avLst>
              <a:gd name="adj" fmla="val 12154"/>
            </a:avLst>
          </a:prstGeom>
          <a:solidFill>
            <a:srgbClr val="000091"/>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800" dirty="0">
                <a:latin typeface="Marianne" panose="02000000000000000000"/>
              </a:rPr>
              <a:t>Sont éligibles à un autotest </a:t>
            </a:r>
          </a:p>
        </p:txBody>
      </p:sp>
      <p:sp>
        <p:nvSpPr>
          <p:cNvPr id="18" name="Rectangle 17"/>
          <p:cNvSpPr/>
          <p:nvPr/>
        </p:nvSpPr>
        <p:spPr>
          <a:xfrm>
            <a:off x="2829949" y="5360878"/>
            <a:ext cx="9016356" cy="757130"/>
          </a:xfrm>
          <a:prstGeom prst="rect">
            <a:avLst/>
          </a:prstGeom>
        </p:spPr>
        <p:txBody>
          <a:bodyPr wrap="square">
            <a:spAutoFit/>
          </a:bodyPr>
          <a:lstStyle/>
          <a:p>
            <a:pPr algn="just">
              <a:lnSpc>
                <a:spcPct val="90000"/>
              </a:lnSpc>
              <a:spcBef>
                <a:spcPts val="1000"/>
              </a:spcBef>
            </a:pPr>
            <a:r>
              <a:rPr lang="fr-FR" sz="1600" dirty="0">
                <a:solidFill>
                  <a:srgbClr val="C00000"/>
                </a:solidFill>
                <a:latin typeface="Marianne" panose="02000000000000000000"/>
              </a:rPr>
              <a:t>Les</a:t>
            </a:r>
            <a:r>
              <a:rPr lang="fr-FR" sz="1600" b="1" dirty="0">
                <a:solidFill>
                  <a:srgbClr val="C00000"/>
                </a:solidFill>
                <a:latin typeface="Marianne" panose="02000000000000000000"/>
              </a:rPr>
              <a:t> personnes symptomatiques</a:t>
            </a:r>
            <a:r>
              <a:rPr lang="fr-FR" sz="1600" dirty="0">
                <a:solidFill>
                  <a:srgbClr val="C00000"/>
                </a:solidFill>
                <a:latin typeface="Marianne" panose="02000000000000000000"/>
              </a:rPr>
              <a:t> ou les personnes</a:t>
            </a:r>
            <a:r>
              <a:rPr lang="fr-FR" sz="1600" b="1" dirty="0">
                <a:solidFill>
                  <a:srgbClr val="C00000"/>
                </a:solidFill>
                <a:latin typeface="Marianne" panose="02000000000000000000"/>
              </a:rPr>
              <a:t> ayant eu des contacts à risque </a:t>
            </a:r>
            <a:r>
              <a:rPr lang="fr-FR" sz="1600" dirty="0">
                <a:solidFill>
                  <a:srgbClr val="C00000"/>
                </a:solidFill>
                <a:latin typeface="Marianne" panose="02000000000000000000"/>
              </a:rPr>
              <a:t>ne doivent pas réaliser d’autotest mais doivent directement </a:t>
            </a:r>
            <a:r>
              <a:rPr lang="fr-FR" sz="1600" dirty="0" smtClean="0">
                <a:solidFill>
                  <a:srgbClr val="C00000"/>
                </a:solidFill>
                <a:latin typeface="Marianne" panose="02000000000000000000"/>
              </a:rPr>
              <a:t>réaliser </a:t>
            </a:r>
            <a:r>
              <a:rPr lang="fr-FR" sz="1600" dirty="0">
                <a:solidFill>
                  <a:srgbClr val="C00000"/>
                </a:solidFill>
                <a:latin typeface="Marianne" panose="02000000000000000000"/>
              </a:rPr>
              <a:t>un</a:t>
            </a:r>
            <a:r>
              <a:rPr lang="fr-FR" sz="1600" b="1" dirty="0">
                <a:solidFill>
                  <a:srgbClr val="C00000"/>
                </a:solidFill>
                <a:latin typeface="Marianne" panose="02000000000000000000"/>
              </a:rPr>
              <a:t> test antigénique ou un test PCR.</a:t>
            </a:r>
          </a:p>
        </p:txBody>
      </p:sp>
      <p:pic>
        <p:nvPicPr>
          <p:cNvPr id="19" name="Google Shape;265;p32">
            <a:extLst>
              <a:ext uri="{FF2B5EF4-FFF2-40B4-BE49-F238E27FC236}">
                <a16:creationId xmlns:a16="http://schemas.microsoft.com/office/drawing/2014/main" xmlns="" id="{3257BDF9-A4DA-6747-88CD-788A18155184}"/>
              </a:ext>
            </a:extLst>
          </p:cNvPr>
          <p:cNvPicPr preferRelativeResize="0"/>
          <p:nvPr/>
        </p:nvPicPr>
        <p:blipFill>
          <a:blip r:embed="rId3" cstate="print">
            <a:alphaModFix/>
          </a:blip>
          <a:stretch>
            <a:fillRect/>
          </a:stretch>
        </p:blipFill>
        <p:spPr>
          <a:xfrm>
            <a:off x="2252255" y="5360878"/>
            <a:ext cx="468000" cy="468000"/>
          </a:xfrm>
          <a:prstGeom prst="rect">
            <a:avLst/>
          </a:prstGeom>
          <a:noFill/>
          <a:ln>
            <a:noFill/>
          </a:ln>
        </p:spPr>
      </p:pic>
      <p:sp>
        <p:nvSpPr>
          <p:cNvPr id="20" name="Rectangle 19"/>
          <p:cNvSpPr/>
          <p:nvPr/>
        </p:nvSpPr>
        <p:spPr>
          <a:xfrm>
            <a:off x="2829949" y="6084179"/>
            <a:ext cx="9016356" cy="535531"/>
          </a:xfrm>
          <a:prstGeom prst="rect">
            <a:avLst/>
          </a:prstGeom>
        </p:spPr>
        <p:txBody>
          <a:bodyPr wrap="square">
            <a:spAutoFit/>
          </a:bodyPr>
          <a:lstStyle/>
          <a:p>
            <a:pPr algn="just">
              <a:lnSpc>
                <a:spcPct val="90000"/>
              </a:lnSpc>
              <a:spcBef>
                <a:spcPts val="1000"/>
              </a:spcBef>
            </a:pPr>
            <a:r>
              <a:rPr lang="fr-FR" sz="1600" dirty="0" smtClean="0">
                <a:solidFill>
                  <a:srgbClr val="C00000"/>
                </a:solidFill>
                <a:latin typeface="Marianne" panose="02000000000000000000"/>
              </a:rPr>
              <a:t>Des </a:t>
            </a:r>
            <a:r>
              <a:rPr lang="fr-FR" sz="1600" b="1" dirty="0" smtClean="0">
                <a:solidFill>
                  <a:srgbClr val="C00000"/>
                </a:solidFill>
                <a:latin typeface="Marianne" panose="02000000000000000000"/>
              </a:rPr>
              <a:t>recommandations spécifiques d’utilisation de l’autotests enfants âgés de 3 à 15 ans </a:t>
            </a:r>
            <a:r>
              <a:rPr lang="fr-FR" sz="1600" dirty="0" smtClean="0">
                <a:solidFill>
                  <a:srgbClr val="C00000"/>
                </a:solidFill>
                <a:latin typeface="Marianne" panose="02000000000000000000"/>
              </a:rPr>
              <a:t>sont indiquées par la Société française de pédiatrie à la page 14.</a:t>
            </a:r>
            <a:endParaRPr lang="fr-FR" sz="1600" b="1" dirty="0">
              <a:solidFill>
                <a:srgbClr val="C00000"/>
              </a:solidFill>
              <a:latin typeface="Marianne" panose="02000000000000000000"/>
            </a:endParaRPr>
          </a:p>
        </p:txBody>
      </p:sp>
      <p:pic>
        <p:nvPicPr>
          <p:cNvPr id="21" name="Google Shape;265;p32">
            <a:extLst>
              <a:ext uri="{FF2B5EF4-FFF2-40B4-BE49-F238E27FC236}">
                <a16:creationId xmlns:a16="http://schemas.microsoft.com/office/drawing/2014/main" xmlns="" id="{3257BDF9-A4DA-6747-88CD-788A18155184}"/>
              </a:ext>
            </a:extLst>
          </p:cNvPr>
          <p:cNvPicPr preferRelativeResize="0"/>
          <p:nvPr/>
        </p:nvPicPr>
        <p:blipFill>
          <a:blip r:embed="rId3" cstate="print">
            <a:alphaModFix/>
          </a:blip>
          <a:stretch>
            <a:fillRect/>
          </a:stretch>
        </p:blipFill>
        <p:spPr>
          <a:xfrm>
            <a:off x="2246471" y="6117944"/>
            <a:ext cx="468000" cy="468000"/>
          </a:xfrm>
          <a:prstGeom prst="rect">
            <a:avLst/>
          </a:prstGeom>
          <a:noFill/>
          <a:ln>
            <a:noFill/>
          </a:ln>
        </p:spPr>
      </p:pic>
      <p:sp>
        <p:nvSpPr>
          <p:cNvPr id="22" name="Rectangle 21"/>
          <p:cNvSpPr/>
          <p:nvPr/>
        </p:nvSpPr>
        <p:spPr>
          <a:xfrm>
            <a:off x="2829949" y="1162485"/>
            <a:ext cx="9097060" cy="3964162"/>
          </a:xfrm>
          <a:prstGeom prst="rect">
            <a:avLst/>
          </a:prstGeom>
        </p:spPr>
        <p:txBody>
          <a:bodyPr wrap="square">
            <a:spAutoFit/>
          </a:bodyPr>
          <a:lstStyle/>
          <a:p>
            <a:pPr marL="228600" indent="-228600" algn="just">
              <a:lnSpc>
                <a:spcPct val="90000"/>
              </a:lnSpc>
              <a:spcBef>
                <a:spcPts val="1000"/>
              </a:spcBef>
              <a:buFont typeface="Arial" panose="020B0604020202020204" pitchFamily="34" charset="0"/>
              <a:buChar char="•"/>
            </a:pPr>
            <a:r>
              <a:rPr lang="fr-FR" sz="1600" dirty="0"/>
              <a:t>Les </a:t>
            </a:r>
            <a:r>
              <a:rPr lang="fr-FR" sz="1600" b="1" dirty="0">
                <a:solidFill>
                  <a:srgbClr val="000091"/>
                </a:solidFill>
              </a:rPr>
              <a:t>personnes asymptomatiques </a:t>
            </a:r>
            <a:r>
              <a:rPr lang="fr-FR" sz="1600" dirty="0"/>
              <a:t>dans le cadre </a:t>
            </a:r>
            <a:r>
              <a:rPr lang="fr-FR" sz="1600" b="1" dirty="0">
                <a:solidFill>
                  <a:srgbClr val="000091"/>
                </a:solidFill>
              </a:rPr>
              <a:t>de dépistages itératifs :</a:t>
            </a:r>
          </a:p>
          <a:p>
            <a:pPr marL="1200150" lvl="2" indent="-285750" algn="just">
              <a:lnSpc>
                <a:spcPct val="90000"/>
              </a:lnSpc>
              <a:spcBef>
                <a:spcPts val="1000"/>
              </a:spcBef>
              <a:buFont typeface="Wingdings" pitchFamily="2" charset="2"/>
              <a:buChar char="Ø"/>
            </a:pPr>
            <a:r>
              <a:rPr lang="fr-FR" sz="1600" dirty="0"/>
              <a:t>organisés par un employeur public ou privé à destination de ses salariés ou agents</a:t>
            </a:r>
          </a:p>
          <a:p>
            <a:pPr marL="1200150" lvl="2" indent="-285750" algn="just">
              <a:lnSpc>
                <a:spcPct val="90000"/>
              </a:lnSpc>
              <a:spcBef>
                <a:spcPts val="1000"/>
              </a:spcBef>
              <a:buFont typeface="Wingdings" pitchFamily="2" charset="2"/>
              <a:buChar char="Ø"/>
            </a:pPr>
            <a:r>
              <a:rPr lang="fr-FR" sz="1600" dirty="0"/>
              <a:t>organisés par une personne publique (Etat, collectivités territoriales), en direction des publics éloignés du système de dépistage (jeunes, Outre mer, public précaire) ou en direction des usagers des services publics</a:t>
            </a:r>
          </a:p>
          <a:p>
            <a:pPr marL="1200150" lvl="2" indent="-285750" algn="just">
              <a:lnSpc>
                <a:spcPct val="90000"/>
              </a:lnSpc>
              <a:spcBef>
                <a:spcPts val="1000"/>
              </a:spcBef>
              <a:buFont typeface="Wingdings" pitchFamily="2" charset="2"/>
              <a:buChar char="Ø"/>
            </a:pPr>
            <a:r>
              <a:rPr lang="fr-FR" sz="1600" dirty="0"/>
              <a:t>organisés par un établissement d’enseignement ou un centre de formation</a:t>
            </a:r>
          </a:p>
          <a:p>
            <a:pPr marL="1200150" lvl="2" indent="-285750" algn="just">
              <a:lnSpc>
                <a:spcPct val="90000"/>
              </a:lnSpc>
              <a:spcBef>
                <a:spcPts val="1000"/>
              </a:spcBef>
              <a:buFont typeface="Wingdings" pitchFamily="2" charset="2"/>
              <a:buChar char="Ø"/>
            </a:pPr>
            <a:r>
              <a:rPr lang="fr-FR" sz="1600" dirty="0"/>
              <a:t>organisés par un hébergement touristique ou un accueil collectif pour mineur (centre aéré, colonie de vacance) avec ou sans hébergement</a:t>
            </a:r>
            <a:endParaRPr lang="fr-FR" sz="1600" b="1" dirty="0">
              <a:solidFill>
                <a:srgbClr val="000091"/>
              </a:solidFill>
            </a:endParaRPr>
          </a:p>
          <a:p>
            <a:pPr marL="228600" indent="-228600" algn="just">
              <a:lnSpc>
                <a:spcPct val="90000"/>
              </a:lnSpc>
              <a:spcBef>
                <a:spcPts val="1000"/>
              </a:spcBef>
              <a:buFont typeface="Arial" panose="020B0604020202020204" pitchFamily="34" charset="0"/>
              <a:buChar char="•"/>
            </a:pPr>
            <a:r>
              <a:rPr lang="fr-FR" sz="1600" dirty="0"/>
              <a:t>Les </a:t>
            </a:r>
            <a:r>
              <a:rPr lang="fr-FR" sz="1600" b="1" dirty="0">
                <a:solidFill>
                  <a:srgbClr val="000091"/>
                </a:solidFill>
              </a:rPr>
              <a:t>personnes asymptomatiques </a:t>
            </a:r>
            <a:r>
              <a:rPr lang="fr-FR" sz="1600" dirty="0"/>
              <a:t>dans le cadre d’une </a:t>
            </a:r>
            <a:r>
              <a:rPr lang="fr-FR" sz="1600" b="1" dirty="0">
                <a:solidFill>
                  <a:srgbClr val="000091"/>
                </a:solidFill>
              </a:rPr>
              <a:t>mise à disposition par l’organisateur d’événement ou de manifestation à caractère culturel, récréatif ou sportif </a:t>
            </a:r>
            <a:r>
              <a:rPr lang="fr-FR" sz="1600" dirty="0"/>
              <a:t>ou par le </a:t>
            </a:r>
            <a:r>
              <a:rPr lang="fr-FR" sz="1600" b="1" dirty="0">
                <a:solidFill>
                  <a:srgbClr val="000091"/>
                </a:solidFill>
              </a:rPr>
              <a:t>responsable d’un établissement recevant du public, </a:t>
            </a:r>
            <a:r>
              <a:rPr lang="fr-FR" sz="1600" dirty="0"/>
              <a:t>qu’ils soient soumis ou non au </a:t>
            </a:r>
            <a:r>
              <a:rPr lang="fr-FR" sz="1600" dirty="0" err="1"/>
              <a:t>pass</a:t>
            </a:r>
            <a:r>
              <a:rPr lang="fr-FR" sz="1600" dirty="0"/>
              <a:t> sanitaire</a:t>
            </a:r>
          </a:p>
          <a:p>
            <a:pPr marL="285750" indent="-285750" algn="just">
              <a:lnSpc>
                <a:spcPct val="90000"/>
              </a:lnSpc>
              <a:spcBef>
                <a:spcPts val="1000"/>
              </a:spcBef>
              <a:buFont typeface="Arial" panose="020B0604020202020204" pitchFamily="34" charset="0"/>
              <a:buChar char="•"/>
            </a:pPr>
            <a:r>
              <a:rPr lang="fr-FR" sz="1600" dirty="0"/>
              <a:t>Les</a:t>
            </a:r>
            <a:r>
              <a:rPr lang="fr-FR" sz="1600" b="1" dirty="0">
                <a:solidFill>
                  <a:srgbClr val="000091"/>
                </a:solidFill>
              </a:rPr>
              <a:t> personnes asymptomatiques </a:t>
            </a:r>
            <a:r>
              <a:rPr lang="fr-FR" sz="1600" dirty="0"/>
              <a:t>qui ont acheté </a:t>
            </a:r>
            <a:r>
              <a:rPr lang="fr-FR" sz="1600" b="1" dirty="0">
                <a:solidFill>
                  <a:srgbClr val="000091"/>
                </a:solidFill>
              </a:rPr>
              <a:t>un autotest en pharmacie </a:t>
            </a:r>
            <a:r>
              <a:rPr lang="fr-FR" sz="1600" dirty="0"/>
              <a:t>pour un usage dans le cadre privé (avec prise en charge du coût par la CNAM pour les professionnels intervenant au domicile de personnes handicapées ou âgées</a:t>
            </a:r>
            <a:r>
              <a:rPr lang="fr-FR" sz="1600" dirty="0" smtClean="0"/>
              <a:t>).</a:t>
            </a:r>
            <a:endParaRPr lang="fr-FR" sz="1600" dirty="0"/>
          </a:p>
        </p:txBody>
      </p:sp>
    </p:spTree>
    <p:extLst>
      <p:ext uri="{BB962C8B-B14F-4D97-AF65-F5344CB8AC3E}">
        <p14:creationId xmlns:p14="http://schemas.microsoft.com/office/powerpoint/2010/main" xmlns="" val="24172798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8</a:t>
            </a:fld>
            <a:endParaRPr lang="fr-FR"/>
          </a:p>
        </p:txBody>
      </p:sp>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QUELS AUTOTESTS SONT UTILISABLES ?</a:t>
            </a:r>
            <a:endParaRPr lang="fr-FR" sz="2400" b="1" spc="400" dirty="0">
              <a:solidFill>
                <a:srgbClr val="000091"/>
              </a:solidFill>
              <a:latin typeface="Marianne" panose="02000000000000000000" pitchFamily="50" charset="0"/>
              <a:ea typeface="+mn-ea"/>
              <a:cs typeface="+mn-cs"/>
            </a:endParaRPr>
          </a:p>
        </p:txBody>
      </p:sp>
      <p:sp>
        <p:nvSpPr>
          <p:cNvPr id="12" name="Rectangle 11"/>
          <p:cNvSpPr/>
          <p:nvPr/>
        </p:nvSpPr>
        <p:spPr>
          <a:xfrm>
            <a:off x="403412" y="5769987"/>
            <a:ext cx="4335025" cy="584775"/>
          </a:xfrm>
          <a:prstGeom prst="rect">
            <a:avLst/>
          </a:prstGeom>
          <a:solidFill>
            <a:schemeClr val="bg1"/>
          </a:solidFill>
          <a:ln>
            <a:solidFill>
              <a:srgbClr val="000091"/>
            </a:solidFill>
          </a:ln>
        </p:spPr>
        <p:txBody>
          <a:bodyPr wrap="square">
            <a:spAutoFit/>
          </a:bodyPr>
          <a:lstStyle/>
          <a:p>
            <a:r>
              <a:rPr lang="fr-FR" sz="1600" dirty="0"/>
              <a:t>Celle-ci est accessible à l’adresse suivante : </a:t>
            </a:r>
            <a:r>
              <a:rPr lang="fr-FR" sz="1600" dirty="0" smtClean="0">
                <a:hlinkClick r:id="rId3"/>
              </a:rPr>
              <a:t>https</a:t>
            </a:r>
            <a:r>
              <a:rPr lang="fr-FR" sz="1600" dirty="0">
                <a:hlinkClick r:id="rId3"/>
              </a:rPr>
              <a:t>://covid-19.sante.gouv.fr/tests</a:t>
            </a:r>
            <a:endParaRPr lang="fr-FR" sz="1600" dirty="0"/>
          </a:p>
        </p:txBody>
      </p:sp>
      <p:sp>
        <p:nvSpPr>
          <p:cNvPr id="13" name="Triangle isocèle 12"/>
          <p:cNvSpPr/>
          <p:nvPr/>
        </p:nvSpPr>
        <p:spPr>
          <a:xfrm rot="5400000">
            <a:off x="4032185" y="3030365"/>
            <a:ext cx="1616779" cy="268942"/>
          </a:xfrm>
          <a:prstGeom prst="triangle">
            <a:avLst/>
          </a:prstGeom>
          <a:solidFill>
            <a:srgbClr val="000091"/>
          </a:solidFill>
          <a:ln>
            <a:solidFill>
              <a:srgbClr val="0000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718149" y="1641342"/>
            <a:ext cx="3515845" cy="3293209"/>
          </a:xfrm>
          <a:prstGeom prst="rect">
            <a:avLst/>
          </a:prstGeom>
        </p:spPr>
        <p:txBody>
          <a:bodyPr wrap="square">
            <a:spAutoFit/>
          </a:bodyPr>
          <a:lstStyle/>
          <a:p>
            <a:pPr algn="just"/>
            <a:r>
              <a:rPr lang="fr-FR" sz="1600" dirty="0"/>
              <a:t>Le ministère des Solidarités et de la Santé tient à disposition de l’ensemble des acheteurs potentiels </a:t>
            </a:r>
            <a:r>
              <a:rPr lang="fr-FR" sz="1600" b="1" dirty="0">
                <a:solidFill>
                  <a:srgbClr val="000091"/>
                </a:solidFill>
              </a:rPr>
              <a:t>une liste, régulièrement actualisée</a:t>
            </a:r>
            <a:r>
              <a:rPr lang="fr-FR" sz="1600" dirty="0"/>
              <a:t>, des autotests </a:t>
            </a:r>
            <a:r>
              <a:rPr lang="fr-FR" sz="1600" dirty="0" smtClean="0"/>
              <a:t>autorisés</a:t>
            </a:r>
          </a:p>
          <a:p>
            <a:pPr algn="just"/>
            <a:endParaRPr lang="fr-FR" sz="1600" dirty="0"/>
          </a:p>
          <a:p>
            <a:pPr marL="285750" indent="-285750" algn="just">
              <a:buFont typeface="Wingdings" panose="05000000000000000000" pitchFamily="2" charset="2"/>
              <a:buChar char="Ø"/>
            </a:pPr>
            <a:r>
              <a:rPr lang="fr-FR" sz="1600" dirty="0" smtClean="0"/>
              <a:t>Ce </a:t>
            </a:r>
            <a:r>
              <a:rPr lang="fr-FR" sz="1600" dirty="0"/>
              <a:t>sont ceux qui disposent </a:t>
            </a:r>
            <a:r>
              <a:rPr lang="fr-FR" sz="1600" dirty="0" smtClean="0"/>
              <a:t>d’un marquage CE pour une utilisation en autotests ou d’une </a:t>
            </a:r>
            <a:r>
              <a:rPr lang="fr-FR" sz="1600" dirty="0"/>
              <a:t>dérogation au marquage CE accordée par l’ANSM et qui répondent, selon les déclarations du fabriquant, aux </a:t>
            </a:r>
            <a:r>
              <a:rPr lang="fr-FR" sz="1600" u="sng" dirty="0"/>
              <a:t>spécifications techniques de la HAS</a:t>
            </a:r>
          </a:p>
        </p:txBody>
      </p:sp>
      <p:pic>
        <p:nvPicPr>
          <p:cNvPr id="15" name="Image 14"/>
          <p:cNvPicPr>
            <a:picLocks noChangeAspect="1"/>
          </p:cNvPicPr>
          <p:nvPr/>
        </p:nvPicPr>
        <p:blipFill rotWithShape="1">
          <a:blip r:embed="rId4"/>
          <a:srcRect l="15080" t="15973" r="16605" b="7048"/>
          <a:stretch/>
        </p:blipFill>
        <p:spPr>
          <a:xfrm>
            <a:off x="5447156" y="1352691"/>
            <a:ext cx="6479852" cy="4105134"/>
          </a:xfrm>
          <a:prstGeom prst="rect">
            <a:avLst/>
          </a:prstGeom>
        </p:spPr>
      </p:pic>
      <p:sp>
        <p:nvSpPr>
          <p:cNvPr id="16" name="Flèche vers le haut 15"/>
          <p:cNvSpPr/>
          <p:nvPr/>
        </p:nvSpPr>
        <p:spPr>
          <a:xfrm>
            <a:off x="7199849" y="5415135"/>
            <a:ext cx="205005" cy="364472"/>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vers le haut 23"/>
          <p:cNvSpPr/>
          <p:nvPr/>
        </p:nvSpPr>
        <p:spPr>
          <a:xfrm>
            <a:off x="8482077" y="5415135"/>
            <a:ext cx="205005" cy="364472"/>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Tree>
    <p:extLst>
      <p:ext uri="{BB962C8B-B14F-4D97-AF65-F5344CB8AC3E}">
        <p14:creationId xmlns:p14="http://schemas.microsoft.com/office/powerpoint/2010/main" xmlns="" val="8532658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9</a:t>
            </a:fld>
            <a:endParaRPr lang="fr-FR"/>
          </a:p>
        </p:txBody>
      </p:sp>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COMMENT SE FOURNIR EN AUTOTESTS ?</a:t>
            </a:r>
            <a:endParaRPr lang="fr-FR" sz="2400" b="1" spc="400" dirty="0">
              <a:solidFill>
                <a:srgbClr val="000091"/>
              </a:solidFill>
              <a:latin typeface="Marianne" panose="02000000000000000000" pitchFamily="50" charset="0"/>
              <a:ea typeface="+mn-ea"/>
              <a:cs typeface="+mn-cs"/>
            </a:endParaRPr>
          </a:p>
        </p:txBody>
      </p:sp>
      <p:sp>
        <p:nvSpPr>
          <p:cNvPr id="17" name="Espace réservé du texte 3"/>
          <p:cNvSpPr txBox="1">
            <a:spLocks/>
          </p:cNvSpPr>
          <p:nvPr/>
        </p:nvSpPr>
        <p:spPr>
          <a:xfrm>
            <a:off x="1040486" y="1508834"/>
            <a:ext cx="10249447" cy="34330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spcAft>
                <a:spcPts val="600"/>
              </a:spcAft>
            </a:pPr>
            <a:r>
              <a:rPr lang="fr-FR" sz="1600" dirty="0"/>
              <a:t>Pour le grand public, les autotests peuvent être acquis auprès des </a:t>
            </a:r>
            <a:r>
              <a:rPr lang="fr-FR" sz="1600" b="1" dirty="0">
                <a:solidFill>
                  <a:srgbClr val="000091"/>
                </a:solidFill>
              </a:rPr>
              <a:t>pharmacies d’officine </a:t>
            </a:r>
            <a:r>
              <a:rPr lang="fr-FR" sz="1600" dirty="0"/>
              <a:t>depuis le 12 avril. Les autotests sont dispensés par le pharmacien qui rappelle les conseils </a:t>
            </a:r>
            <a:r>
              <a:rPr lang="fr-FR" sz="1600" dirty="0" smtClean="0"/>
              <a:t>d’utilisation accompagnés d’un guide, indique la </a:t>
            </a:r>
            <a:r>
              <a:rPr lang="fr-FR" sz="1600" dirty="0"/>
              <a:t>conduite à tenir </a:t>
            </a:r>
            <a:r>
              <a:rPr lang="fr-FR" sz="1600" dirty="0" smtClean="0"/>
              <a:t>en fonction du résultat du test, explique le caractère itératif (au moins une fois </a:t>
            </a:r>
            <a:r>
              <a:rPr lang="fr-FR" sz="1600" dirty="0"/>
              <a:t>par </a:t>
            </a:r>
            <a:r>
              <a:rPr lang="fr-FR" sz="1600" dirty="0" smtClean="0"/>
              <a:t>semaine) et incite le patient à renseigner son résultat dans le portail </a:t>
            </a:r>
            <a:r>
              <a:rPr lang="fr-FR" sz="1600" dirty="0" smtClean="0">
                <a:hlinkClick r:id="rId3"/>
              </a:rPr>
              <a:t>monautotest.gouv.fr</a:t>
            </a:r>
            <a:r>
              <a:rPr lang="fr-FR" sz="1600" dirty="0" smtClean="0"/>
              <a:t> .</a:t>
            </a:r>
            <a:endParaRPr lang="fr-FR" sz="1600" dirty="0"/>
          </a:p>
          <a:p>
            <a:pPr>
              <a:lnSpc>
                <a:spcPct val="120000"/>
              </a:lnSpc>
              <a:spcBef>
                <a:spcPts val="600"/>
              </a:spcBef>
              <a:spcAft>
                <a:spcPts val="600"/>
              </a:spcAft>
            </a:pPr>
            <a:r>
              <a:rPr lang="fr-FR" sz="1600" dirty="0"/>
              <a:t>Les collectivités publiques </a:t>
            </a:r>
            <a:r>
              <a:rPr lang="fr-FR" sz="1600" dirty="0" smtClean="0"/>
              <a:t>(établissements de l’Éducation Nationale et d’enseignement supérieur, agences régionales de santé, collectivités territoriale, etc. ) pourront </a:t>
            </a:r>
            <a:r>
              <a:rPr lang="fr-FR" sz="1600" dirty="0"/>
              <a:t>s’approvisionner auprès de </a:t>
            </a:r>
            <a:r>
              <a:rPr lang="fr-FR" sz="1600" b="1" dirty="0">
                <a:solidFill>
                  <a:srgbClr val="000091"/>
                </a:solidFill>
              </a:rPr>
              <a:t>centrales d’achat </a:t>
            </a:r>
            <a:r>
              <a:rPr lang="fr-FR" sz="1600" b="1" dirty="0" smtClean="0">
                <a:solidFill>
                  <a:srgbClr val="000091"/>
                </a:solidFill>
              </a:rPr>
              <a:t>publiques ou en direct auprès des fabricants</a:t>
            </a:r>
            <a:r>
              <a:rPr lang="fr-FR" sz="1600" dirty="0" smtClean="0"/>
              <a:t>. </a:t>
            </a:r>
            <a:r>
              <a:rPr lang="fr-FR" sz="1600" dirty="0"/>
              <a:t>L’Union des groupements d’achats publics (UGAP) a sécurisé des marchés avec des fabricants d’autotests capables de livrer des quantités importantes. </a:t>
            </a:r>
          </a:p>
          <a:p>
            <a:pPr>
              <a:lnSpc>
                <a:spcPct val="120000"/>
              </a:lnSpc>
              <a:spcBef>
                <a:spcPts val="600"/>
              </a:spcBef>
              <a:spcAft>
                <a:spcPts val="600"/>
              </a:spcAft>
            </a:pPr>
            <a:r>
              <a:rPr lang="fr-FR" sz="1600" dirty="0"/>
              <a:t>Tout autre acteur privé peut directement s’approvisionner auprès des fabricants, </a:t>
            </a:r>
            <a:r>
              <a:rPr lang="fr-FR" sz="1600" dirty="0" smtClean="0"/>
              <a:t>dont les coordonnées figurent sur </a:t>
            </a:r>
            <a:r>
              <a:rPr lang="fr-FR" sz="1600" dirty="0"/>
              <a:t>la plateforme </a:t>
            </a:r>
            <a:r>
              <a:rPr lang="fr-FR" sz="1600" dirty="0" smtClean="0"/>
              <a:t>covid-19.sante.gouv.fr/tests.</a:t>
            </a:r>
            <a:endParaRPr lang="fr-FR" sz="1600" dirty="0"/>
          </a:p>
          <a:p>
            <a:pPr>
              <a:lnSpc>
                <a:spcPct val="120000"/>
              </a:lnSpc>
              <a:spcBef>
                <a:spcPts val="600"/>
              </a:spcBef>
              <a:spcAft>
                <a:spcPts val="600"/>
              </a:spcAft>
            </a:pPr>
            <a:r>
              <a:rPr lang="fr-FR" sz="1600" dirty="0" smtClean="0"/>
              <a:t>Les entreprises de moins de 50 salariés peuvent en outre s’approvisionner auprès des officines pour les dépistages organisés en direction de leurs salariés, dans la limite de 5 autotests par salarié par mois, sous réserve d’avoir formulé une demande écrite au pharmacien.</a:t>
            </a:r>
          </a:p>
        </p:txBody>
      </p:sp>
    </p:spTree>
    <p:extLst>
      <p:ext uri="{BB962C8B-B14F-4D97-AF65-F5344CB8AC3E}">
        <p14:creationId xmlns:p14="http://schemas.microsoft.com/office/powerpoint/2010/main" xmlns="" val="1255979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AF130D2B-A145-4187-9231-579C110DE58B}" type="slidenum">
              <a:rPr lang="fr-FR" smtClean="0"/>
              <a:pPr/>
              <a:t>10</a:t>
            </a:fld>
            <a:endParaRPr lang="fr-FR"/>
          </a:p>
        </p:txBody>
      </p:sp>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COMMENT ACCOMPAGNER LE PREMIER PRÉLÈVEMENT ?</a:t>
            </a:r>
            <a:endParaRPr lang="fr-FR" sz="2400" b="1" spc="400" dirty="0">
              <a:solidFill>
                <a:srgbClr val="000091"/>
              </a:solidFill>
              <a:latin typeface="Marianne" panose="02000000000000000000" pitchFamily="50" charset="0"/>
              <a:ea typeface="+mn-ea"/>
              <a:cs typeface="+mn-cs"/>
            </a:endParaRPr>
          </a:p>
        </p:txBody>
      </p:sp>
      <p:grpSp>
        <p:nvGrpSpPr>
          <p:cNvPr id="16" name="Groupe 15"/>
          <p:cNvGrpSpPr/>
          <p:nvPr/>
        </p:nvGrpSpPr>
        <p:grpSpPr>
          <a:xfrm>
            <a:off x="408313" y="1102879"/>
            <a:ext cx="1260000" cy="1260000"/>
            <a:chOff x="579844" y="2677977"/>
            <a:chExt cx="1260000" cy="1260000"/>
          </a:xfrm>
        </p:grpSpPr>
        <p:sp>
          <p:nvSpPr>
            <p:cNvPr id="18" name="Ellipse 17"/>
            <p:cNvSpPr/>
            <p:nvPr/>
          </p:nvSpPr>
          <p:spPr>
            <a:xfrm>
              <a:off x="579844" y="2677977"/>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reeform 18"/>
            <p:cNvSpPr>
              <a:spLocks noEditPoints="1"/>
            </p:cNvSpPr>
            <p:nvPr/>
          </p:nvSpPr>
          <p:spPr bwMode="auto">
            <a:xfrm>
              <a:off x="836525" y="2991920"/>
              <a:ext cx="746638" cy="632114"/>
            </a:xfrm>
            <a:custGeom>
              <a:avLst/>
              <a:gdLst>
                <a:gd name="T0" fmla="*/ 1522 w 3051"/>
                <a:gd name="T1" fmla="*/ 779 h 2134"/>
                <a:gd name="T2" fmla="*/ 2349 w 3051"/>
                <a:gd name="T3" fmla="*/ 929 h 2134"/>
                <a:gd name="T4" fmla="*/ 2500 w 3051"/>
                <a:gd name="T5" fmla="*/ 425 h 2134"/>
                <a:gd name="T6" fmla="*/ 1673 w 3051"/>
                <a:gd name="T7" fmla="*/ 275 h 2134"/>
                <a:gd name="T8" fmla="*/ 1522 w 3051"/>
                <a:gd name="T9" fmla="*/ 507 h 2134"/>
                <a:gd name="T10" fmla="*/ 1522 w 3051"/>
                <a:gd name="T11" fmla="*/ 721 h 2134"/>
                <a:gd name="T12" fmla="*/ 1588 w 3051"/>
                <a:gd name="T13" fmla="*/ 425 h 2134"/>
                <a:gd name="T14" fmla="*/ 2349 w 3051"/>
                <a:gd name="T15" fmla="*/ 340 h 2134"/>
                <a:gd name="T16" fmla="*/ 2434 w 3051"/>
                <a:gd name="T17" fmla="*/ 779 h 2134"/>
                <a:gd name="T18" fmla="*/ 1673 w 3051"/>
                <a:gd name="T19" fmla="*/ 863 h 2134"/>
                <a:gd name="T20" fmla="*/ 1588 w 3051"/>
                <a:gd name="T21" fmla="*/ 656 h 2134"/>
                <a:gd name="T22" fmla="*/ 1588 w 3051"/>
                <a:gd name="T23" fmla="*/ 545 h 2134"/>
                <a:gd name="T24" fmla="*/ 984 w 3051"/>
                <a:gd name="T25" fmla="*/ 1134 h 2134"/>
                <a:gd name="T26" fmla="*/ 996 w 3051"/>
                <a:gd name="T27" fmla="*/ 846 h 2134"/>
                <a:gd name="T28" fmla="*/ 859 w 3051"/>
                <a:gd name="T29" fmla="*/ 840 h 2134"/>
                <a:gd name="T30" fmla="*/ 910 w 3051"/>
                <a:gd name="T31" fmla="*/ 909 h 2134"/>
                <a:gd name="T32" fmla="*/ 929 w 3051"/>
                <a:gd name="T33" fmla="*/ 1343 h 2134"/>
                <a:gd name="T34" fmla="*/ 956 w 3051"/>
                <a:gd name="T35" fmla="*/ 1348 h 2134"/>
                <a:gd name="T36" fmla="*/ 1481 w 3051"/>
                <a:gd name="T37" fmla="*/ 1188 h 2134"/>
                <a:gd name="T38" fmla="*/ 559 w 3051"/>
                <a:gd name="T39" fmla="*/ 1348 h 2134"/>
                <a:gd name="T40" fmla="*/ 772 w 3051"/>
                <a:gd name="T41" fmla="*/ 847 h 2134"/>
                <a:gd name="T42" fmla="*/ 542 w 3051"/>
                <a:gd name="T43" fmla="*/ 1330 h 2134"/>
                <a:gd name="T44" fmla="*/ 2991 w 3051"/>
                <a:gd name="T45" fmla="*/ 1839 h 2134"/>
                <a:gd name="T46" fmla="*/ 2562 w 3051"/>
                <a:gd name="T47" fmla="*/ 1679 h 2134"/>
                <a:gd name="T48" fmla="*/ 363 w 3051"/>
                <a:gd name="T49" fmla="*/ 1705 h 2134"/>
                <a:gd name="T50" fmla="*/ 0 w 3051"/>
                <a:gd name="T51" fmla="*/ 1931 h 2134"/>
                <a:gd name="T52" fmla="*/ 66 w 3051"/>
                <a:gd name="T53" fmla="*/ 2134 h 2134"/>
                <a:gd name="T54" fmla="*/ 3051 w 3051"/>
                <a:gd name="T55" fmla="*/ 2068 h 2134"/>
                <a:gd name="T56" fmla="*/ 2991 w 3051"/>
                <a:gd name="T57" fmla="*/ 1839 h 2134"/>
                <a:gd name="T58" fmla="*/ 957 w 3051"/>
                <a:gd name="T59" fmla="*/ 2034 h 2134"/>
                <a:gd name="T60" fmla="*/ 957 w 3051"/>
                <a:gd name="T61" fmla="*/ 1964 h 2134"/>
                <a:gd name="T62" fmla="*/ 2129 w 3051"/>
                <a:gd name="T63" fmla="*/ 1999 h 2134"/>
                <a:gd name="T64" fmla="*/ 487 w 3051"/>
                <a:gd name="T65" fmla="*/ 1619 h 2134"/>
                <a:gd name="T66" fmla="*/ 2796 w 3051"/>
                <a:gd name="T67" fmla="*/ 1388 h 2134"/>
                <a:gd name="T68" fmla="*/ 2565 w 3051"/>
                <a:gd name="T69" fmla="*/ 0 h 2134"/>
                <a:gd name="T70" fmla="*/ 256 w 3051"/>
                <a:gd name="T71" fmla="*/ 231 h 2134"/>
                <a:gd name="T72" fmla="*/ 487 w 3051"/>
                <a:gd name="T73" fmla="*/ 1619 h 2134"/>
                <a:gd name="T74" fmla="*/ 487 w 3051"/>
                <a:gd name="T75" fmla="*/ 198 h 2134"/>
                <a:gd name="T76" fmla="*/ 2584 w 3051"/>
                <a:gd name="T77" fmla="*/ 205 h 2134"/>
                <a:gd name="T78" fmla="*/ 2598 w 3051"/>
                <a:gd name="T79" fmla="*/ 1388 h 2134"/>
                <a:gd name="T80" fmla="*/ 487 w 3051"/>
                <a:gd name="T81" fmla="*/ 1421 h 2134"/>
                <a:gd name="T82" fmla="*/ 454 w 3051"/>
                <a:gd name="T83" fmla="*/ 231 h 2134"/>
                <a:gd name="T84" fmla="*/ 1093 w 3051"/>
                <a:gd name="T85" fmla="*/ 715 h 2134"/>
                <a:gd name="T86" fmla="*/ 930 w 3051"/>
                <a:gd name="T87" fmla="*/ 332 h 2134"/>
                <a:gd name="T88" fmla="*/ 766 w 3051"/>
                <a:gd name="T89" fmla="*/ 714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51" h="2134">
                  <a:moveTo>
                    <a:pt x="1522" y="721"/>
                  </a:moveTo>
                  <a:cubicBezTo>
                    <a:pt x="1522" y="779"/>
                    <a:pt x="1522" y="779"/>
                    <a:pt x="1522" y="779"/>
                  </a:cubicBezTo>
                  <a:cubicBezTo>
                    <a:pt x="1522" y="862"/>
                    <a:pt x="1590" y="929"/>
                    <a:pt x="1673" y="929"/>
                  </a:cubicBezTo>
                  <a:cubicBezTo>
                    <a:pt x="2349" y="929"/>
                    <a:pt x="2349" y="929"/>
                    <a:pt x="2349" y="929"/>
                  </a:cubicBezTo>
                  <a:cubicBezTo>
                    <a:pt x="2433" y="929"/>
                    <a:pt x="2500" y="862"/>
                    <a:pt x="2500" y="779"/>
                  </a:cubicBezTo>
                  <a:cubicBezTo>
                    <a:pt x="2500" y="425"/>
                    <a:pt x="2500" y="425"/>
                    <a:pt x="2500" y="425"/>
                  </a:cubicBezTo>
                  <a:cubicBezTo>
                    <a:pt x="2500" y="342"/>
                    <a:pt x="2433" y="275"/>
                    <a:pt x="2349" y="275"/>
                  </a:cubicBezTo>
                  <a:cubicBezTo>
                    <a:pt x="1673" y="275"/>
                    <a:pt x="1673" y="275"/>
                    <a:pt x="1673" y="275"/>
                  </a:cubicBezTo>
                  <a:cubicBezTo>
                    <a:pt x="1590" y="275"/>
                    <a:pt x="1522" y="342"/>
                    <a:pt x="1522" y="425"/>
                  </a:cubicBezTo>
                  <a:cubicBezTo>
                    <a:pt x="1522" y="507"/>
                    <a:pt x="1522" y="507"/>
                    <a:pt x="1522" y="507"/>
                  </a:cubicBezTo>
                  <a:cubicBezTo>
                    <a:pt x="1149" y="721"/>
                    <a:pt x="1149" y="721"/>
                    <a:pt x="1149" y="721"/>
                  </a:cubicBezTo>
                  <a:lnTo>
                    <a:pt x="1522" y="721"/>
                  </a:lnTo>
                  <a:close/>
                  <a:moveTo>
                    <a:pt x="1588" y="545"/>
                  </a:moveTo>
                  <a:cubicBezTo>
                    <a:pt x="1588" y="425"/>
                    <a:pt x="1588" y="425"/>
                    <a:pt x="1588" y="425"/>
                  </a:cubicBezTo>
                  <a:cubicBezTo>
                    <a:pt x="1588" y="379"/>
                    <a:pt x="1626" y="340"/>
                    <a:pt x="1673" y="340"/>
                  </a:cubicBezTo>
                  <a:cubicBezTo>
                    <a:pt x="2349" y="340"/>
                    <a:pt x="2349" y="340"/>
                    <a:pt x="2349" y="340"/>
                  </a:cubicBezTo>
                  <a:cubicBezTo>
                    <a:pt x="2396" y="340"/>
                    <a:pt x="2434" y="379"/>
                    <a:pt x="2434" y="425"/>
                  </a:cubicBezTo>
                  <a:cubicBezTo>
                    <a:pt x="2434" y="779"/>
                    <a:pt x="2434" y="779"/>
                    <a:pt x="2434" y="779"/>
                  </a:cubicBezTo>
                  <a:cubicBezTo>
                    <a:pt x="2434" y="825"/>
                    <a:pt x="2396" y="863"/>
                    <a:pt x="2349" y="863"/>
                  </a:cubicBezTo>
                  <a:cubicBezTo>
                    <a:pt x="1673" y="863"/>
                    <a:pt x="1673" y="863"/>
                    <a:pt x="1673" y="863"/>
                  </a:cubicBezTo>
                  <a:cubicBezTo>
                    <a:pt x="1626" y="863"/>
                    <a:pt x="1588" y="825"/>
                    <a:pt x="1588" y="779"/>
                  </a:cubicBezTo>
                  <a:cubicBezTo>
                    <a:pt x="1588" y="656"/>
                    <a:pt x="1588" y="656"/>
                    <a:pt x="1588" y="656"/>
                  </a:cubicBezTo>
                  <a:cubicBezTo>
                    <a:pt x="1395" y="656"/>
                    <a:pt x="1395" y="656"/>
                    <a:pt x="1395" y="656"/>
                  </a:cubicBezTo>
                  <a:lnTo>
                    <a:pt x="1588" y="545"/>
                  </a:lnTo>
                  <a:close/>
                  <a:moveTo>
                    <a:pt x="929" y="1343"/>
                  </a:moveTo>
                  <a:cubicBezTo>
                    <a:pt x="984" y="1134"/>
                    <a:pt x="984" y="1134"/>
                    <a:pt x="984" y="1134"/>
                  </a:cubicBezTo>
                  <a:cubicBezTo>
                    <a:pt x="971" y="1052"/>
                    <a:pt x="959" y="972"/>
                    <a:pt x="949" y="908"/>
                  </a:cubicBezTo>
                  <a:cubicBezTo>
                    <a:pt x="996" y="846"/>
                    <a:pt x="996" y="846"/>
                    <a:pt x="996" y="846"/>
                  </a:cubicBezTo>
                  <a:cubicBezTo>
                    <a:pt x="1000" y="840"/>
                    <a:pt x="1000" y="840"/>
                    <a:pt x="1000" y="840"/>
                  </a:cubicBezTo>
                  <a:cubicBezTo>
                    <a:pt x="859" y="840"/>
                    <a:pt x="859" y="840"/>
                    <a:pt x="859" y="840"/>
                  </a:cubicBezTo>
                  <a:cubicBezTo>
                    <a:pt x="863" y="846"/>
                    <a:pt x="863" y="846"/>
                    <a:pt x="863" y="846"/>
                  </a:cubicBezTo>
                  <a:cubicBezTo>
                    <a:pt x="910" y="909"/>
                    <a:pt x="910" y="909"/>
                    <a:pt x="910" y="909"/>
                  </a:cubicBezTo>
                  <a:cubicBezTo>
                    <a:pt x="900" y="972"/>
                    <a:pt x="888" y="1052"/>
                    <a:pt x="875" y="1134"/>
                  </a:cubicBezTo>
                  <a:lnTo>
                    <a:pt x="929" y="1343"/>
                  </a:lnTo>
                  <a:close/>
                  <a:moveTo>
                    <a:pt x="1087" y="847"/>
                  </a:moveTo>
                  <a:cubicBezTo>
                    <a:pt x="956" y="1348"/>
                    <a:pt x="956" y="1348"/>
                    <a:pt x="956" y="1348"/>
                  </a:cubicBezTo>
                  <a:cubicBezTo>
                    <a:pt x="1490" y="1348"/>
                    <a:pt x="1490" y="1348"/>
                    <a:pt x="1490" y="1348"/>
                  </a:cubicBezTo>
                  <a:cubicBezTo>
                    <a:pt x="1481" y="1188"/>
                    <a:pt x="1481" y="1188"/>
                    <a:pt x="1481" y="1188"/>
                  </a:cubicBezTo>
                  <a:cubicBezTo>
                    <a:pt x="1465" y="959"/>
                    <a:pt x="1295" y="853"/>
                    <a:pt x="1087" y="847"/>
                  </a:cubicBezTo>
                  <a:close/>
                  <a:moveTo>
                    <a:pt x="559" y="1348"/>
                  </a:moveTo>
                  <a:cubicBezTo>
                    <a:pt x="903" y="1348"/>
                    <a:pt x="903" y="1348"/>
                    <a:pt x="903" y="1348"/>
                  </a:cubicBezTo>
                  <a:cubicBezTo>
                    <a:pt x="772" y="847"/>
                    <a:pt x="772" y="847"/>
                    <a:pt x="772" y="847"/>
                  </a:cubicBezTo>
                  <a:cubicBezTo>
                    <a:pt x="686" y="849"/>
                    <a:pt x="607" y="867"/>
                    <a:pt x="542" y="904"/>
                  </a:cubicBezTo>
                  <a:cubicBezTo>
                    <a:pt x="542" y="1330"/>
                    <a:pt x="542" y="1330"/>
                    <a:pt x="542" y="1330"/>
                  </a:cubicBezTo>
                  <a:cubicBezTo>
                    <a:pt x="542" y="1340"/>
                    <a:pt x="550" y="1348"/>
                    <a:pt x="559" y="1348"/>
                  </a:cubicBezTo>
                  <a:close/>
                  <a:moveTo>
                    <a:pt x="2991" y="1839"/>
                  </a:moveTo>
                  <a:cubicBezTo>
                    <a:pt x="2689" y="1705"/>
                    <a:pt x="2689" y="1705"/>
                    <a:pt x="2689" y="1705"/>
                  </a:cubicBezTo>
                  <a:cubicBezTo>
                    <a:pt x="2655" y="1691"/>
                    <a:pt x="2599" y="1679"/>
                    <a:pt x="2562" y="1679"/>
                  </a:cubicBezTo>
                  <a:cubicBezTo>
                    <a:pt x="490" y="1679"/>
                    <a:pt x="490" y="1679"/>
                    <a:pt x="490" y="1679"/>
                  </a:cubicBezTo>
                  <a:cubicBezTo>
                    <a:pt x="453" y="1679"/>
                    <a:pt x="396" y="1691"/>
                    <a:pt x="363" y="1705"/>
                  </a:cubicBezTo>
                  <a:cubicBezTo>
                    <a:pt x="61" y="1839"/>
                    <a:pt x="61" y="1839"/>
                    <a:pt x="61" y="1839"/>
                  </a:cubicBezTo>
                  <a:cubicBezTo>
                    <a:pt x="27" y="1853"/>
                    <a:pt x="0" y="1895"/>
                    <a:pt x="0" y="1931"/>
                  </a:cubicBezTo>
                  <a:cubicBezTo>
                    <a:pt x="0" y="2068"/>
                    <a:pt x="0" y="2068"/>
                    <a:pt x="0" y="2068"/>
                  </a:cubicBezTo>
                  <a:cubicBezTo>
                    <a:pt x="0" y="2105"/>
                    <a:pt x="30" y="2134"/>
                    <a:pt x="66" y="2134"/>
                  </a:cubicBezTo>
                  <a:cubicBezTo>
                    <a:pt x="2985" y="2134"/>
                    <a:pt x="2985" y="2134"/>
                    <a:pt x="2985" y="2134"/>
                  </a:cubicBezTo>
                  <a:cubicBezTo>
                    <a:pt x="3022" y="2134"/>
                    <a:pt x="3051" y="2105"/>
                    <a:pt x="3051" y="2068"/>
                  </a:cubicBezTo>
                  <a:cubicBezTo>
                    <a:pt x="3051" y="1931"/>
                    <a:pt x="3051" y="1931"/>
                    <a:pt x="3051" y="1931"/>
                  </a:cubicBezTo>
                  <a:cubicBezTo>
                    <a:pt x="3051" y="1895"/>
                    <a:pt x="3024" y="1853"/>
                    <a:pt x="2991" y="1839"/>
                  </a:cubicBezTo>
                  <a:close/>
                  <a:moveTo>
                    <a:pt x="2094" y="2034"/>
                  </a:moveTo>
                  <a:cubicBezTo>
                    <a:pt x="957" y="2034"/>
                    <a:pt x="957" y="2034"/>
                    <a:pt x="957" y="2034"/>
                  </a:cubicBezTo>
                  <a:cubicBezTo>
                    <a:pt x="938" y="2034"/>
                    <a:pt x="922" y="2018"/>
                    <a:pt x="922" y="1999"/>
                  </a:cubicBezTo>
                  <a:cubicBezTo>
                    <a:pt x="922" y="1980"/>
                    <a:pt x="938" y="1964"/>
                    <a:pt x="957" y="1964"/>
                  </a:cubicBezTo>
                  <a:cubicBezTo>
                    <a:pt x="2094" y="1964"/>
                    <a:pt x="2094" y="1964"/>
                    <a:pt x="2094" y="1964"/>
                  </a:cubicBezTo>
                  <a:cubicBezTo>
                    <a:pt x="2114" y="1964"/>
                    <a:pt x="2129" y="1980"/>
                    <a:pt x="2129" y="1999"/>
                  </a:cubicBezTo>
                  <a:cubicBezTo>
                    <a:pt x="2129" y="2018"/>
                    <a:pt x="2114" y="2034"/>
                    <a:pt x="2094" y="2034"/>
                  </a:cubicBezTo>
                  <a:close/>
                  <a:moveTo>
                    <a:pt x="487" y="1619"/>
                  </a:moveTo>
                  <a:cubicBezTo>
                    <a:pt x="2565" y="1619"/>
                    <a:pt x="2565" y="1619"/>
                    <a:pt x="2565" y="1619"/>
                  </a:cubicBezTo>
                  <a:cubicBezTo>
                    <a:pt x="2692" y="1619"/>
                    <a:pt x="2796" y="1515"/>
                    <a:pt x="2796" y="1388"/>
                  </a:cubicBezTo>
                  <a:cubicBezTo>
                    <a:pt x="2796" y="231"/>
                    <a:pt x="2796" y="231"/>
                    <a:pt x="2796" y="231"/>
                  </a:cubicBezTo>
                  <a:cubicBezTo>
                    <a:pt x="2796" y="104"/>
                    <a:pt x="2692" y="0"/>
                    <a:pt x="2565" y="0"/>
                  </a:cubicBezTo>
                  <a:cubicBezTo>
                    <a:pt x="487" y="0"/>
                    <a:pt x="487" y="0"/>
                    <a:pt x="487" y="0"/>
                  </a:cubicBezTo>
                  <a:cubicBezTo>
                    <a:pt x="359" y="0"/>
                    <a:pt x="256" y="104"/>
                    <a:pt x="256" y="231"/>
                  </a:cubicBezTo>
                  <a:cubicBezTo>
                    <a:pt x="256" y="1388"/>
                    <a:pt x="256" y="1388"/>
                    <a:pt x="256" y="1388"/>
                  </a:cubicBezTo>
                  <a:cubicBezTo>
                    <a:pt x="256" y="1515"/>
                    <a:pt x="359" y="1619"/>
                    <a:pt x="487" y="1619"/>
                  </a:cubicBezTo>
                  <a:close/>
                  <a:moveTo>
                    <a:pt x="454" y="231"/>
                  </a:moveTo>
                  <a:cubicBezTo>
                    <a:pt x="454" y="213"/>
                    <a:pt x="468" y="198"/>
                    <a:pt x="487" y="198"/>
                  </a:cubicBezTo>
                  <a:cubicBezTo>
                    <a:pt x="2565" y="198"/>
                    <a:pt x="2565" y="198"/>
                    <a:pt x="2565" y="198"/>
                  </a:cubicBezTo>
                  <a:cubicBezTo>
                    <a:pt x="2572" y="198"/>
                    <a:pt x="2578" y="201"/>
                    <a:pt x="2584" y="205"/>
                  </a:cubicBezTo>
                  <a:cubicBezTo>
                    <a:pt x="2592" y="211"/>
                    <a:pt x="2598" y="220"/>
                    <a:pt x="2598" y="231"/>
                  </a:cubicBezTo>
                  <a:cubicBezTo>
                    <a:pt x="2598" y="1388"/>
                    <a:pt x="2598" y="1388"/>
                    <a:pt x="2598" y="1388"/>
                  </a:cubicBezTo>
                  <a:cubicBezTo>
                    <a:pt x="2598" y="1406"/>
                    <a:pt x="2583" y="1421"/>
                    <a:pt x="2565" y="1421"/>
                  </a:cubicBezTo>
                  <a:cubicBezTo>
                    <a:pt x="487" y="1421"/>
                    <a:pt x="487" y="1421"/>
                    <a:pt x="487" y="1421"/>
                  </a:cubicBezTo>
                  <a:cubicBezTo>
                    <a:pt x="468" y="1421"/>
                    <a:pt x="454" y="1406"/>
                    <a:pt x="454" y="1388"/>
                  </a:cubicBezTo>
                  <a:lnTo>
                    <a:pt x="454" y="231"/>
                  </a:lnTo>
                  <a:close/>
                  <a:moveTo>
                    <a:pt x="930" y="785"/>
                  </a:moveTo>
                  <a:cubicBezTo>
                    <a:pt x="994" y="785"/>
                    <a:pt x="1052" y="758"/>
                    <a:pt x="1093" y="715"/>
                  </a:cubicBezTo>
                  <a:cubicBezTo>
                    <a:pt x="1132" y="674"/>
                    <a:pt x="1156" y="619"/>
                    <a:pt x="1156" y="558"/>
                  </a:cubicBezTo>
                  <a:cubicBezTo>
                    <a:pt x="1156" y="433"/>
                    <a:pt x="1055" y="332"/>
                    <a:pt x="930" y="332"/>
                  </a:cubicBezTo>
                  <a:cubicBezTo>
                    <a:pt x="804" y="332"/>
                    <a:pt x="703" y="433"/>
                    <a:pt x="703" y="558"/>
                  </a:cubicBezTo>
                  <a:cubicBezTo>
                    <a:pt x="703" y="619"/>
                    <a:pt x="727" y="674"/>
                    <a:pt x="766" y="714"/>
                  </a:cubicBezTo>
                  <a:cubicBezTo>
                    <a:pt x="807" y="758"/>
                    <a:pt x="865" y="785"/>
                    <a:pt x="930" y="785"/>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p>
          </p:txBody>
        </p:sp>
      </p:grpSp>
      <p:sp>
        <p:nvSpPr>
          <p:cNvPr id="20" name="Triangle isocèle 19"/>
          <p:cNvSpPr/>
          <p:nvPr/>
        </p:nvSpPr>
        <p:spPr>
          <a:xfrm rot="5400000">
            <a:off x="4448620" y="1646476"/>
            <a:ext cx="425749" cy="172801"/>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1729432" y="1225047"/>
            <a:ext cx="2784543" cy="1015663"/>
          </a:xfrm>
          <a:prstGeom prst="rect">
            <a:avLst/>
          </a:prstGeom>
          <a:noFill/>
        </p:spPr>
        <p:txBody>
          <a:bodyPr wrap="square" rtlCol="0">
            <a:spAutoFit/>
          </a:bodyPr>
          <a:lstStyle/>
          <a:p>
            <a:pPr algn="ctr"/>
            <a:r>
              <a:rPr lang="fr-FR" sz="2000" b="1" dirty="0">
                <a:solidFill>
                  <a:srgbClr val="000091"/>
                </a:solidFill>
                <a:latin typeface="Marianne" panose="02000000000000000000" pitchFamily="50" charset="0"/>
              </a:rPr>
              <a:t>Des supports de formation et d’aide à la réalisation accessibles à </a:t>
            </a:r>
            <a:r>
              <a:rPr lang="fr-FR" sz="2000" b="1" dirty="0" smtClean="0">
                <a:solidFill>
                  <a:srgbClr val="000091"/>
                </a:solidFill>
                <a:latin typeface="Marianne" panose="02000000000000000000" pitchFamily="50" charset="0"/>
              </a:rPr>
              <a:t>tous</a:t>
            </a:r>
          </a:p>
        </p:txBody>
      </p:sp>
      <p:cxnSp>
        <p:nvCxnSpPr>
          <p:cNvPr id="22" name="Connecteur droit 21"/>
          <p:cNvCxnSpPr/>
          <p:nvPr/>
        </p:nvCxnSpPr>
        <p:spPr>
          <a:xfrm>
            <a:off x="5014311" y="2279749"/>
            <a:ext cx="6762053" cy="0"/>
          </a:xfrm>
          <a:prstGeom prst="line">
            <a:avLst/>
          </a:prstGeom>
          <a:ln w="12700">
            <a:solidFill>
              <a:srgbClr val="000091"/>
            </a:solidFill>
            <a:prstDash val="dash"/>
          </a:ln>
        </p:spPr>
        <p:style>
          <a:lnRef idx="1">
            <a:schemeClr val="accent1"/>
          </a:lnRef>
          <a:fillRef idx="0">
            <a:schemeClr val="accent1"/>
          </a:fillRef>
          <a:effectRef idx="0">
            <a:schemeClr val="accent1"/>
          </a:effectRef>
          <a:fontRef idx="minor">
            <a:schemeClr val="tx1"/>
          </a:fontRef>
        </p:style>
      </p:cxnSp>
      <p:sp>
        <p:nvSpPr>
          <p:cNvPr id="23" name="Espace réservé du texte 3"/>
          <p:cNvSpPr txBox="1">
            <a:spLocks/>
          </p:cNvSpPr>
          <p:nvPr/>
        </p:nvSpPr>
        <p:spPr>
          <a:xfrm>
            <a:off x="4906087" y="1253647"/>
            <a:ext cx="7020921" cy="9584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Un guide d’utilisation et un tutoriel vidéo sont disponibles sur le site du MSS: </a:t>
            </a:r>
            <a:r>
              <a:rPr lang="fr-FR" sz="1400" dirty="0">
                <a:hlinkClick r:id="rId3"/>
              </a:rPr>
              <a:t>https://solidarites-sante.gouv.fr/autotests-covid-19</a:t>
            </a:r>
            <a:r>
              <a:rPr lang="fr-FR" sz="1400" dirty="0"/>
              <a:t> </a:t>
            </a:r>
          </a:p>
          <a:p>
            <a:r>
              <a:rPr lang="fr-FR" sz="1400" dirty="0"/>
              <a:t>Sur chaque boîte </a:t>
            </a:r>
            <a:r>
              <a:rPr lang="fr-FR" sz="1400" dirty="0" smtClean="0"/>
              <a:t>d’autotests, </a:t>
            </a:r>
            <a:r>
              <a:rPr lang="fr-FR" sz="1400" dirty="0"/>
              <a:t>les informations importantes sur la conduite à tenir sont rappelées et un QR Code renvoie sur le site du </a:t>
            </a:r>
            <a:r>
              <a:rPr lang="fr-FR" sz="1400" dirty="0" smtClean="0"/>
              <a:t>MSS</a:t>
            </a:r>
          </a:p>
        </p:txBody>
      </p:sp>
      <p:grpSp>
        <p:nvGrpSpPr>
          <p:cNvPr id="24" name="Groupe 23"/>
          <p:cNvGrpSpPr/>
          <p:nvPr/>
        </p:nvGrpSpPr>
        <p:grpSpPr>
          <a:xfrm>
            <a:off x="403412" y="3653814"/>
            <a:ext cx="1260000" cy="1260000"/>
            <a:chOff x="511868" y="1286285"/>
            <a:chExt cx="1260000" cy="1260000"/>
          </a:xfrm>
        </p:grpSpPr>
        <p:sp>
          <p:nvSpPr>
            <p:cNvPr id="25" name="Ellipse 24"/>
            <p:cNvSpPr/>
            <p:nvPr/>
          </p:nvSpPr>
          <p:spPr>
            <a:xfrm>
              <a:off x="511868" y="1286285"/>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 name="Group 1096"/>
            <p:cNvGrpSpPr/>
            <p:nvPr/>
          </p:nvGrpSpPr>
          <p:grpSpPr>
            <a:xfrm>
              <a:off x="825956" y="1531316"/>
              <a:ext cx="631825" cy="769938"/>
              <a:chOff x="4627563" y="1263650"/>
              <a:chExt cx="631825" cy="769938"/>
            </a:xfrm>
            <a:solidFill>
              <a:schemeClr val="bg1"/>
            </a:solidFill>
          </p:grpSpPr>
          <p:sp>
            <p:nvSpPr>
              <p:cNvPr id="27" name="Freeform 49"/>
              <p:cNvSpPr>
                <a:spLocks noEditPoints="1"/>
              </p:cNvSpPr>
              <p:nvPr/>
            </p:nvSpPr>
            <p:spPr bwMode="auto">
              <a:xfrm>
                <a:off x="4751388" y="1563688"/>
                <a:ext cx="187325" cy="187325"/>
              </a:xfrm>
              <a:custGeom>
                <a:avLst/>
                <a:gdLst>
                  <a:gd name="T0" fmla="*/ 1 w 275"/>
                  <a:gd name="T1" fmla="*/ 117 h 275"/>
                  <a:gd name="T2" fmla="*/ 29 w 275"/>
                  <a:gd name="T3" fmla="*/ 118 h 275"/>
                  <a:gd name="T4" fmla="*/ 35 w 275"/>
                  <a:gd name="T5" fmla="*/ 96 h 275"/>
                  <a:gd name="T6" fmla="*/ 11 w 275"/>
                  <a:gd name="T7" fmla="*/ 82 h 275"/>
                  <a:gd name="T8" fmla="*/ 30 w 275"/>
                  <a:gd name="T9" fmla="*/ 52 h 275"/>
                  <a:gd name="T10" fmla="*/ 54 w 275"/>
                  <a:gd name="T11" fmla="*/ 66 h 275"/>
                  <a:gd name="T12" fmla="*/ 61 w 275"/>
                  <a:gd name="T13" fmla="*/ 58 h 275"/>
                  <a:gd name="T14" fmla="*/ 70 w 275"/>
                  <a:gd name="T15" fmla="*/ 51 h 275"/>
                  <a:gd name="T16" fmla="*/ 56 w 275"/>
                  <a:gd name="T17" fmla="*/ 26 h 275"/>
                  <a:gd name="T18" fmla="*/ 87 w 275"/>
                  <a:gd name="T19" fmla="*/ 9 h 275"/>
                  <a:gd name="T20" fmla="*/ 101 w 275"/>
                  <a:gd name="T21" fmla="*/ 34 h 275"/>
                  <a:gd name="T22" fmla="*/ 122 w 275"/>
                  <a:gd name="T23" fmla="*/ 28 h 275"/>
                  <a:gd name="T24" fmla="*/ 123 w 275"/>
                  <a:gd name="T25" fmla="*/ 0 h 275"/>
                  <a:gd name="T26" fmla="*/ 158 w 275"/>
                  <a:gd name="T27" fmla="*/ 1 h 275"/>
                  <a:gd name="T28" fmla="*/ 158 w 275"/>
                  <a:gd name="T29" fmla="*/ 29 h 275"/>
                  <a:gd name="T30" fmla="*/ 179 w 275"/>
                  <a:gd name="T31" fmla="*/ 35 h 275"/>
                  <a:gd name="T32" fmla="*/ 194 w 275"/>
                  <a:gd name="T33" fmla="*/ 11 h 275"/>
                  <a:gd name="T34" fmla="*/ 224 w 275"/>
                  <a:gd name="T35" fmla="*/ 30 h 275"/>
                  <a:gd name="T36" fmla="*/ 209 w 275"/>
                  <a:gd name="T37" fmla="*/ 54 h 275"/>
                  <a:gd name="T38" fmla="*/ 218 w 275"/>
                  <a:gd name="T39" fmla="*/ 61 h 275"/>
                  <a:gd name="T40" fmla="*/ 225 w 275"/>
                  <a:gd name="T41" fmla="*/ 70 h 275"/>
                  <a:gd name="T42" fmla="*/ 249 w 275"/>
                  <a:gd name="T43" fmla="*/ 56 h 275"/>
                  <a:gd name="T44" fmla="*/ 266 w 275"/>
                  <a:gd name="T45" fmla="*/ 87 h 275"/>
                  <a:gd name="T46" fmla="*/ 242 w 275"/>
                  <a:gd name="T47" fmla="*/ 101 h 275"/>
                  <a:gd name="T48" fmla="*/ 247 w 275"/>
                  <a:gd name="T49" fmla="*/ 122 h 275"/>
                  <a:gd name="T50" fmla="*/ 275 w 275"/>
                  <a:gd name="T51" fmla="*/ 123 h 275"/>
                  <a:gd name="T52" fmla="*/ 274 w 275"/>
                  <a:gd name="T53" fmla="*/ 158 h 275"/>
                  <a:gd name="T54" fmla="*/ 246 w 275"/>
                  <a:gd name="T55" fmla="*/ 158 h 275"/>
                  <a:gd name="T56" fmla="*/ 240 w 275"/>
                  <a:gd name="T57" fmla="*/ 179 h 275"/>
                  <a:gd name="T58" fmla="*/ 264 w 275"/>
                  <a:gd name="T59" fmla="*/ 194 h 275"/>
                  <a:gd name="T60" fmla="*/ 246 w 275"/>
                  <a:gd name="T61" fmla="*/ 224 h 275"/>
                  <a:gd name="T62" fmla="*/ 222 w 275"/>
                  <a:gd name="T63" fmla="*/ 209 h 275"/>
                  <a:gd name="T64" fmla="*/ 214 w 275"/>
                  <a:gd name="T65" fmla="*/ 218 h 275"/>
                  <a:gd name="T66" fmla="*/ 206 w 275"/>
                  <a:gd name="T67" fmla="*/ 225 h 275"/>
                  <a:gd name="T68" fmla="*/ 219 w 275"/>
                  <a:gd name="T69" fmla="*/ 249 h 275"/>
                  <a:gd name="T70" fmla="*/ 188 w 275"/>
                  <a:gd name="T71" fmla="*/ 266 h 275"/>
                  <a:gd name="T72" fmla="*/ 175 w 275"/>
                  <a:gd name="T73" fmla="*/ 242 h 275"/>
                  <a:gd name="T74" fmla="*/ 153 w 275"/>
                  <a:gd name="T75" fmla="*/ 247 h 275"/>
                  <a:gd name="T76" fmla="*/ 153 w 275"/>
                  <a:gd name="T77" fmla="*/ 275 h 275"/>
                  <a:gd name="T78" fmla="*/ 117 w 275"/>
                  <a:gd name="T79" fmla="*/ 274 h 275"/>
                  <a:gd name="T80" fmla="*/ 118 w 275"/>
                  <a:gd name="T81" fmla="*/ 247 h 275"/>
                  <a:gd name="T82" fmla="*/ 96 w 275"/>
                  <a:gd name="T83" fmla="*/ 240 h 275"/>
                  <a:gd name="T84" fmla="*/ 82 w 275"/>
                  <a:gd name="T85" fmla="*/ 264 h 275"/>
                  <a:gd name="T86" fmla="*/ 52 w 275"/>
                  <a:gd name="T87" fmla="*/ 246 h 275"/>
                  <a:gd name="T88" fmla="*/ 66 w 275"/>
                  <a:gd name="T89" fmla="*/ 222 h 275"/>
                  <a:gd name="T90" fmla="*/ 58 w 275"/>
                  <a:gd name="T91" fmla="*/ 214 h 275"/>
                  <a:gd name="T92" fmla="*/ 51 w 275"/>
                  <a:gd name="T93" fmla="*/ 206 h 275"/>
                  <a:gd name="T94" fmla="*/ 26 w 275"/>
                  <a:gd name="T95" fmla="*/ 219 h 275"/>
                  <a:gd name="T96" fmla="*/ 9 w 275"/>
                  <a:gd name="T97" fmla="*/ 188 h 275"/>
                  <a:gd name="T98" fmla="*/ 34 w 275"/>
                  <a:gd name="T99" fmla="*/ 175 h 275"/>
                  <a:gd name="T100" fmla="*/ 28 w 275"/>
                  <a:gd name="T101" fmla="*/ 153 h 275"/>
                  <a:gd name="T102" fmla="*/ 0 w 275"/>
                  <a:gd name="T103" fmla="*/ 153 h 275"/>
                  <a:gd name="T104" fmla="*/ 1 w 275"/>
                  <a:gd name="T105" fmla="*/ 117 h 275"/>
                  <a:gd name="T106" fmla="*/ 136 w 275"/>
                  <a:gd name="T107" fmla="*/ 201 h 275"/>
                  <a:gd name="T108" fmla="*/ 181 w 275"/>
                  <a:gd name="T109" fmla="*/ 183 h 275"/>
                  <a:gd name="T110" fmla="*/ 201 w 275"/>
                  <a:gd name="T111" fmla="*/ 139 h 275"/>
                  <a:gd name="T112" fmla="*/ 183 w 275"/>
                  <a:gd name="T113" fmla="*/ 94 h 275"/>
                  <a:gd name="T114" fmla="*/ 139 w 275"/>
                  <a:gd name="T115" fmla="*/ 75 h 275"/>
                  <a:gd name="T116" fmla="*/ 94 w 275"/>
                  <a:gd name="T117" fmla="*/ 92 h 275"/>
                  <a:gd name="T118" fmla="*/ 75 w 275"/>
                  <a:gd name="T119" fmla="*/ 136 h 275"/>
                  <a:gd name="T120" fmla="*/ 92 w 275"/>
                  <a:gd name="T121" fmla="*/ 181 h 275"/>
                  <a:gd name="T122" fmla="*/ 136 w 275"/>
                  <a:gd name="T123" fmla="*/ 20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 h="275">
                    <a:moveTo>
                      <a:pt x="1" y="117"/>
                    </a:moveTo>
                    <a:cubicBezTo>
                      <a:pt x="29" y="118"/>
                      <a:pt x="29" y="118"/>
                      <a:pt x="29" y="118"/>
                    </a:cubicBezTo>
                    <a:cubicBezTo>
                      <a:pt x="30" y="110"/>
                      <a:pt x="32" y="103"/>
                      <a:pt x="35" y="96"/>
                    </a:cubicBezTo>
                    <a:cubicBezTo>
                      <a:pt x="11" y="82"/>
                      <a:pt x="11" y="82"/>
                      <a:pt x="11" y="82"/>
                    </a:cubicBezTo>
                    <a:cubicBezTo>
                      <a:pt x="30" y="52"/>
                      <a:pt x="30" y="52"/>
                      <a:pt x="30" y="52"/>
                    </a:cubicBezTo>
                    <a:cubicBezTo>
                      <a:pt x="54" y="66"/>
                      <a:pt x="54" y="66"/>
                      <a:pt x="54" y="66"/>
                    </a:cubicBezTo>
                    <a:cubicBezTo>
                      <a:pt x="56" y="63"/>
                      <a:pt x="59" y="61"/>
                      <a:pt x="61" y="58"/>
                    </a:cubicBezTo>
                    <a:cubicBezTo>
                      <a:pt x="64" y="55"/>
                      <a:pt x="67" y="53"/>
                      <a:pt x="70" y="51"/>
                    </a:cubicBezTo>
                    <a:cubicBezTo>
                      <a:pt x="56" y="26"/>
                      <a:pt x="56" y="26"/>
                      <a:pt x="56" y="26"/>
                    </a:cubicBezTo>
                    <a:cubicBezTo>
                      <a:pt x="87" y="9"/>
                      <a:pt x="87" y="9"/>
                      <a:pt x="87" y="9"/>
                    </a:cubicBezTo>
                    <a:cubicBezTo>
                      <a:pt x="101" y="34"/>
                      <a:pt x="101" y="34"/>
                      <a:pt x="101" y="34"/>
                    </a:cubicBezTo>
                    <a:cubicBezTo>
                      <a:pt x="108" y="31"/>
                      <a:pt x="115" y="29"/>
                      <a:pt x="122" y="28"/>
                    </a:cubicBezTo>
                    <a:cubicBezTo>
                      <a:pt x="123" y="0"/>
                      <a:pt x="123" y="0"/>
                      <a:pt x="123" y="0"/>
                    </a:cubicBezTo>
                    <a:cubicBezTo>
                      <a:pt x="158" y="1"/>
                      <a:pt x="158" y="1"/>
                      <a:pt x="158" y="1"/>
                    </a:cubicBezTo>
                    <a:cubicBezTo>
                      <a:pt x="158" y="29"/>
                      <a:pt x="158" y="29"/>
                      <a:pt x="158" y="29"/>
                    </a:cubicBezTo>
                    <a:cubicBezTo>
                      <a:pt x="165" y="30"/>
                      <a:pt x="172" y="32"/>
                      <a:pt x="179" y="35"/>
                    </a:cubicBezTo>
                    <a:cubicBezTo>
                      <a:pt x="194" y="11"/>
                      <a:pt x="194" y="11"/>
                      <a:pt x="194" y="11"/>
                    </a:cubicBezTo>
                    <a:cubicBezTo>
                      <a:pt x="224" y="30"/>
                      <a:pt x="224" y="30"/>
                      <a:pt x="224" y="30"/>
                    </a:cubicBezTo>
                    <a:cubicBezTo>
                      <a:pt x="209" y="54"/>
                      <a:pt x="209" y="54"/>
                      <a:pt x="209" y="54"/>
                    </a:cubicBezTo>
                    <a:cubicBezTo>
                      <a:pt x="212" y="56"/>
                      <a:pt x="215" y="59"/>
                      <a:pt x="218" y="61"/>
                    </a:cubicBezTo>
                    <a:cubicBezTo>
                      <a:pt x="220" y="64"/>
                      <a:pt x="223" y="67"/>
                      <a:pt x="225" y="70"/>
                    </a:cubicBezTo>
                    <a:cubicBezTo>
                      <a:pt x="249" y="56"/>
                      <a:pt x="249" y="56"/>
                      <a:pt x="249" y="56"/>
                    </a:cubicBezTo>
                    <a:cubicBezTo>
                      <a:pt x="266" y="87"/>
                      <a:pt x="266" y="87"/>
                      <a:pt x="266" y="87"/>
                    </a:cubicBezTo>
                    <a:cubicBezTo>
                      <a:pt x="242" y="101"/>
                      <a:pt x="242" y="101"/>
                      <a:pt x="242" y="101"/>
                    </a:cubicBezTo>
                    <a:cubicBezTo>
                      <a:pt x="244" y="108"/>
                      <a:pt x="246" y="115"/>
                      <a:pt x="247" y="122"/>
                    </a:cubicBezTo>
                    <a:cubicBezTo>
                      <a:pt x="275" y="123"/>
                      <a:pt x="275" y="123"/>
                      <a:pt x="275" y="123"/>
                    </a:cubicBezTo>
                    <a:cubicBezTo>
                      <a:pt x="274" y="158"/>
                      <a:pt x="274" y="158"/>
                      <a:pt x="274" y="158"/>
                    </a:cubicBezTo>
                    <a:cubicBezTo>
                      <a:pt x="246" y="158"/>
                      <a:pt x="246" y="158"/>
                      <a:pt x="246" y="158"/>
                    </a:cubicBezTo>
                    <a:cubicBezTo>
                      <a:pt x="245" y="165"/>
                      <a:pt x="243" y="172"/>
                      <a:pt x="240" y="179"/>
                    </a:cubicBezTo>
                    <a:cubicBezTo>
                      <a:pt x="264" y="194"/>
                      <a:pt x="264" y="194"/>
                      <a:pt x="264" y="194"/>
                    </a:cubicBezTo>
                    <a:cubicBezTo>
                      <a:pt x="246" y="224"/>
                      <a:pt x="246" y="224"/>
                      <a:pt x="246" y="224"/>
                    </a:cubicBezTo>
                    <a:cubicBezTo>
                      <a:pt x="222" y="209"/>
                      <a:pt x="222" y="209"/>
                      <a:pt x="222" y="209"/>
                    </a:cubicBezTo>
                    <a:cubicBezTo>
                      <a:pt x="220" y="212"/>
                      <a:pt x="217" y="215"/>
                      <a:pt x="214" y="218"/>
                    </a:cubicBezTo>
                    <a:cubicBezTo>
                      <a:pt x="212" y="220"/>
                      <a:pt x="209" y="223"/>
                      <a:pt x="206" y="225"/>
                    </a:cubicBezTo>
                    <a:cubicBezTo>
                      <a:pt x="219" y="249"/>
                      <a:pt x="219" y="249"/>
                      <a:pt x="219" y="249"/>
                    </a:cubicBezTo>
                    <a:cubicBezTo>
                      <a:pt x="188" y="266"/>
                      <a:pt x="188" y="266"/>
                      <a:pt x="188" y="266"/>
                    </a:cubicBezTo>
                    <a:cubicBezTo>
                      <a:pt x="175" y="242"/>
                      <a:pt x="175" y="242"/>
                      <a:pt x="175" y="242"/>
                    </a:cubicBezTo>
                    <a:cubicBezTo>
                      <a:pt x="168" y="244"/>
                      <a:pt x="161" y="246"/>
                      <a:pt x="153" y="247"/>
                    </a:cubicBezTo>
                    <a:cubicBezTo>
                      <a:pt x="153" y="275"/>
                      <a:pt x="153" y="275"/>
                      <a:pt x="153" y="275"/>
                    </a:cubicBezTo>
                    <a:cubicBezTo>
                      <a:pt x="117" y="274"/>
                      <a:pt x="117" y="274"/>
                      <a:pt x="117" y="274"/>
                    </a:cubicBezTo>
                    <a:cubicBezTo>
                      <a:pt x="118" y="247"/>
                      <a:pt x="118" y="247"/>
                      <a:pt x="118" y="247"/>
                    </a:cubicBezTo>
                    <a:cubicBezTo>
                      <a:pt x="110" y="245"/>
                      <a:pt x="103" y="243"/>
                      <a:pt x="96" y="240"/>
                    </a:cubicBezTo>
                    <a:cubicBezTo>
                      <a:pt x="82" y="264"/>
                      <a:pt x="82" y="264"/>
                      <a:pt x="82" y="264"/>
                    </a:cubicBezTo>
                    <a:cubicBezTo>
                      <a:pt x="52" y="246"/>
                      <a:pt x="52" y="246"/>
                      <a:pt x="52" y="246"/>
                    </a:cubicBezTo>
                    <a:cubicBezTo>
                      <a:pt x="66" y="222"/>
                      <a:pt x="66" y="222"/>
                      <a:pt x="66" y="222"/>
                    </a:cubicBezTo>
                    <a:cubicBezTo>
                      <a:pt x="63" y="220"/>
                      <a:pt x="61" y="217"/>
                      <a:pt x="58" y="214"/>
                    </a:cubicBezTo>
                    <a:cubicBezTo>
                      <a:pt x="55" y="212"/>
                      <a:pt x="53" y="209"/>
                      <a:pt x="51" y="206"/>
                    </a:cubicBezTo>
                    <a:cubicBezTo>
                      <a:pt x="26" y="219"/>
                      <a:pt x="26" y="219"/>
                      <a:pt x="26" y="219"/>
                    </a:cubicBezTo>
                    <a:cubicBezTo>
                      <a:pt x="9" y="188"/>
                      <a:pt x="9" y="188"/>
                      <a:pt x="9" y="188"/>
                    </a:cubicBezTo>
                    <a:cubicBezTo>
                      <a:pt x="34" y="175"/>
                      <a:pt x="34" y="175"/>
                      <a:pt x="34" y="175"/>
                    </a:cubicBezTo>
                    <a:cubicBezTo>
                      <a:pt x="31" y="168"/>
                      <a:pt x="29" y="161"/>
                      <a:pt x="28" y="153"/>
                    </a:cubicBezTo>
                    <a:cubicBezTo>
                      <a:pt x="0" y="153"/>
                      <a:pt x="0" y="153"/>
                      <a:pt x="0" y="153"/>
                    </a:cubicBezTo>
                    <a:cubicBezTo>
                      <a:pt x="1" y="117"/>
                      <a:pt x="1" y="117"/>
                      <a:pt x="1" y="117"/>
                    </a:cubicBezTo>
                    <a:close/>
                    <a:moveTo>
                      <a:pt x="136" y="201"/>
                    </a:moveTo>
                    <a:cubicBezTo>
                      <a:pt x="154" y="201"/>
                      <a:pt x="170" y="195"/>
                      <a:pt x="181" y="183"/>
                    </a:cubicBezTo>
                    <a:cubicBezTo>
                      <a:pt x="193" y="172"/>
                      <a:pt x="201" y="157"/>
                      <a:pt x="201" y="139"/>
                    </a:cubicBezTo>
                    <a:cubicBezTo>
                      <a:pt x="201" y="122"/>
                      <a:pt x="195" y="106"/>
                      <a:pt x="183" y="94"/>
                    </a:cubicBezTo>
                    <a:cubicBezTo>
                      <a:pt x="172" y="82"/>
                      <a:pt x="156" y="75"/>
                      <a:pt x="139" y="75"/>
                    </a:cubicBezTo>
                    <a:cubicBezTo>
                      <a:pt x="122" y="74"/>
                      <a:pt x="106" y="81"/>
                      <a:pt x="94" y="92"/>
                    </a:cubicBezTo>
                    <a:cubicBezTo>
                      <a:pt x="82" y="103"/>
                      <a:pt x="75" y="119"/>
                      <a:pt x="75" y="136"/>
                    </a:cubicBezTo>
                    <a:cubicBezTo>
                      <a:pt x="74" y="154"/>
                      <a:pt x="81" y="170"/>
                      <a:pt x="92" y="181"/>
                    </a:cubicBezTo>
                    <a:cubicBezTo>
                      <a:pt x="103" y="193"/>
                      <a:pt x="119" y="201"/>
                      <a:pt x="136" y="201"/>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8" name="Freeform 50"/>
              <p:cNvSpPr>
                <a:spLocks noEditPoints="1"/>
              </p:cNvSpPr>
              <p:nvPr/>
            </p:nvSpPr>
            <p:spPr bwMode="auto">
              <a:xfrm>
                <a:off x="4918076" y="1409700"/>
                <a:ext cx="274638" cy="274638"/>
              </a:xfrm>
              <a:custGeom>
                <a:avLst/>
                <a:gdLst>
                  <a:gd name="T0" fmla="*/ 321 w 403"/>
                  <a:gd name="T1" fmla="*/ 366 h 403"/>
                  <a:gd name="T2" fmla="*/ 291 w 403"/>
                  <a:gd name="T3" fmla="*/ 334 h 403"/>
                  <a:gd name="T4" fmla="*/ 259 w 403"/>
                  <a:gd name="T5" fmla="*/ 351 h 403"/>
                  <a:gd name="T6" fmla="*/ 269 w 403"/>
                  <a:gd name="T7" fmla="*/ 393 h 403"/>
                  <a:gd name="T8" fmla="*/ 223 w 403"/>
                  <a:gd name="T9" fmla="*/ 403 h 403"/>
                  <a:gd name="T10" fmla="*/ 213 w 403"/>
                  <a:gd name="T11" fmla="*/ 361 h 403"/>
                  <a:gd name="T12" fmla="*/ 177 w 403"/>
                  <a:gd name="T13" fmla="*/ 360 h 403"/>
                  <a:gd name="T14" fmla="*/ 164 w 403"/>
                  <a:gd name="T15" fmla="*/ 401 h 403"/>
                  <a:gd name="T16" fmla="*/ 119 w 403"/>
                  <a:gd name="T17" fmla="*/ 387 h 403"/>
                  <a:gd name="T18" fmla="*/ 132 w 403"/>
                  <a:gd name="T19" fmla="*/ 345 h 403"/>
                  <a:gd name="T20" fmla="*/ 116 w 403"/>
                  <a:gd name="T21" fmla="*/ 337 h 403"/>
                  <a:gd name="T22" fmla="*/ 102 w 403"/>
                  <a:gd name="T23" fmla="*/ 326 h 403"/>
                  <a:gd name="T24" fmla="*/ 70 w 403"/>
                  <a:gd name="T25" fmla="*/ 356 h 403"/>
                  <a:gd name="T26" fmla="*/ 38 w 403"/>
                  <a:gd name="T27" fmla="*/ 321 h 403"/>
                  <a:gd name="T28" fmla="*/ 70 w 403"/>
                  <a:gd name="T29" fmla="*/ 291 h 403"/>
                  <a:gd name="T30" fmla="*/ 53 w 403"/>
                  <a:gd name="T31" fmla="*/ 260 h 403"/>
                  <a:gd name="T32" fmla="*/ 10 w 403"/>
                  <a:gd name="T33" fmla="*/ 269 h 403"/>
                  <a:gd name="T34" fmla="*/ 0 w 403"/>
                  <a:gd name="T35" fmla="*/ 223 h 403"/>
                  <a:gd name="T36" fmla="*/ 42 w 403"/>
                  <a:gd name="T37" fmla="*/ 213 h 403"/>
                  <a:gd name="T38" fmla="*/ 44 w 403"/>
                  <a:gd name="T39" fmla="*/ 177 h 403"/>
                  <a:gd name="T40" fmla="*/ 2 w 403"/>
                  <a:gd name="T41" fmla="*/ 164 h 403"/>
                  <a:gd name="T42" fmla="*/ 17 w 403"/>
                  <a:gd name="T43" fmla="*/ 119 h 403"/>
                  <a:gd name="T44" fmla="*/ 58 w 403"/>
                  <a:gd name="T45" fmla="*/ 132 h 403"/>
                  <a:gd name="T46" fmla="*/ 67 w 403"/>
                  <a:gd name="T47" fmla="*/ 116 h 403"/>
                  <a:gd name="T48" fmla="*/ 77 w 403"/>
                  <a:gd name="T49" fmla="*/ 102 h 403"/>
                  <a:gd name="T50" fmla="*/ 48 w 403"/>
                  <a:gd name="T51" fmla="*/ 70 h 403"/>
                  <a:gd name="T52" fmla="*/ 83 w 403"/>
                  <a:gd name="T53" fmla="*/ 38 h 403"/>
                  <a:gd name="T54" fmla="*/ 112 w 403"/>
                  <a:gd name="T55" fmla="*/ 70 h 403"/>
                  <a:gd name="T56" fmla="*/ 144 w 403"/>
                  <a:gd name="T57" fmla="*/ 53 h 403"/>
                  <a:gd name="T58" fmla="*/ 134 w 403"/>
                  <a:gd name="T59" fmla="*/ 11 h 403"/>
                  <a:gd name="T60" fmla="*/ 181 w 403"/>
                  <a:gd name="T61" fmla="*/ 0 h 403"/>
                  <a:gd name="T62" fmla="*/ 190 w 403"/>
                  <a:gd name="T63" fmla="*/ 43 h 403"/>
                  <a:gd name="T64" fmla="*/ 226 w 403"/>
                  <a:gd name="T65" fmla="*/ 44 h 403"/>
                  <a:gd name="T66" fmla="*/ 239 w 403"/>
                  <a:gd name="T67" fmla="*/ 3 h 403"/>
                  <a:gd name="T68" fmla="*/ 284 w 403"/>
                  <a:gd name="T69" fmla="*/ 17 h 403"/>
                  <a:gd name="T70" fmla="*/ 271 w 403"/>
                  <a:gd name="T71" fmla="*/ 58 h 403"/>
                  <a:gd name="T72" fmla="*/ 287 w 403"/>
                  <a:gd name="T73" fmla="*/ 67 h 403"/>
                  <a:gd name="T74" fmla="*/ 302 w 403"/>
                  <a:gd name="T75" fmla="*/ 77 h 403"/>
                  <a:gd name="T76" fmla="*/ 334 w 403"/>
                  <a:gd name="T77" fmla="*/ 48 h 403"/>
                  <a:gd name="T78" fmla="*/ 366 w 403"/>
                  <a:gd name="T79" fmla="*/ 83 h 403"/>
                  <a:gd name="T80" fmla="*/ 334 w 403"/>
                  <a:gd name="T81" fmla="*/ 112 h 403"/>
                  <a:gd name="T82" fmla="*/ 350 w 403"/>
                  <a:gd name="T83" fmla="*/ 144 h 403"/>
                  <a:gd name="T84" fmla="*/ 393 w 403"/>
                  <a:gd name="T85" fmla="*/ 134 h 403"/>
                  <a:gd name="T86" fmla="*/ 403 w 403"/>
                  <a:gd name="T87" fmla="*/ 181 h 403"/>
                  <a:gd name="T88" fmla="*/ 361 w 403"/>
                  <a:gd name="T89" fmla="*/ 190 h 403"/>
                  <a:gd name="T90" fmla="*/ 359 w 403"/>
                  <a:gd name="T91" fmla="*/ 226 h 403"/>
                  <a:gd name="T92" fmla="*/ 401 w 403"/>
                  <a:gd name="T93" fmla="*/ 239 h 403"/>
                  <a:gd name="T94" fmla="*/ 387 w 403"/>
                  <a:gd name="T95" fmla="*/ 284 h 403"/>
                  <a:gd name="T96" fmla="*/ 345 w 403"/>
                  <a:gd name="T97" fmla="*/ 271 h 403"/>
                  <a:gd name="T98" fmla="*/ 337 w 403"/>
                  <a:gd name="T99" fmla="*/ 287 h 403"/>
                  <a:gd name="T100" fmla="*/ 326 w 403"/>
                  <a:gd name="T101" fmla="*/ 302 h 403"/>
                  <a:gd name="T102" fmla="*/ 356 w 403"/>
                  <a:gd name="T103" fmla="*/ 334 h 403"/>
                  <a:gd name="T104" fmla="*/ 321 w 403"/>
                  <a:gd name="T105" fmla="*/ 366 h 403"/>
                  <a:gd name="T106" fmla="*/ 226 w 403"/>
                  <a:gd name="T107" fmla="*/ 311 h 403"/>
                  <a:gd name="T108" fmla="*/ 296 w 403"/>
                  <a:gd name="T109" fmla="*/ 262 h 403"/>
                  <a:gd name="T110" fmla="*/ 311 w 403"/>
                  <a:gd name="T111" fmla="*/ 177 h 403"/>
                  <a:gd name="T112" fmla="*/ 262 w 403"/>
                  <a:gd name="T113" fmla="*/ 107 h 403"/>
                  <a:gd name="T114" fmla="*/ 177 w 403"/>
                  <a:gd name="T115" fmla="*/ 92 h 403"/>
                  <a:gd name="T116" fmla="*/ 107 w 403"/>
                  <a:gd name="T117" fmla="*/ 142 h 403"/>
                  <a:gd name="T118" fmla="*/ 92 w 403"/>
                  <a:gd name="T119" fmla="*/ 226 h 403"/>
                  <a:gd name="T120" fmla="*/ 142 w 403"/>
                  <a:gd name="T121" fmla="*/ 297 h 403"/>
                  <a:gd name="T122" fmla="*/ 226 w 403"/>
                  <a:gd name="T123" fmla="*/ 31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3" h="403">
                    <a:moveTo>
                      <a:pt x="321" y="366"/>
                    </a:moveTo>
                    <a:cubicBezTo>
                      <a:pt x="291" y="334"/>
                      <a:pt x="291" y="334"/>
                      <a:pt x="291" y="334"/>
                    </a:cubicBezTo>
                    <a:cubicBezTo>
                      <a:pt x="281" y="341"/>
                      <a:pt x="271" y="346"/>
                      <a:pt x="259" y="351"/>
                    </a:cubicBezTo>
                    <a:cubicBezTo>
                      <a:pt x="269" y="393"/>
                      <a:pt x="269" y="393"/>
                      <a:pt x="269" y="393"/>
                    </a:cubicBezTo>
                    <a:cubicBezTo>
                      <a:pt x="223" y="403"/>
                      <a:pt x="223" y="403"/>
                      <a:pt x="223" y="403"/>
                    </a:cubicBezTo>
                    <a:cubicBezTo>
                      <a:pt x="213" y="361"/>
                      <a:pt x="213" y="361"/>
                      <a:pt x="213" y="361"/>
                    </a:cubicBezTo>
                    <a:cubicBezTo>
                      <a:pt x="201" y="362"/>
                      <a:pt x="189" y="361"/>
                      <a:pt x="177" y="360"/>
                    </a:cubicBezTo>
                    <a:cubicBezTo>
                      <a:pt x="164" y="401"/>
                      <a:pt x="164" y="401"/>
                      <a:pt x="164" y="401"/>
                    </a:cubicBezTo>
                    <a:cubicBezTo>
                      <a:pt x="119" y="387"/>
                      <a:pt x="119" y="387"/>
                      <a:pt x="119" y="387"/>
                    </a:cubicBezTo>
                    <a:cubicBezTo>
                      <a:pt x="132" y="345"/>
                      <a:pt x="132" y="345"/>
                      <a:pt x="132" y="345"/>
                    </a:cubicBezTo>
                    <a:cubicBezTo>
                      <a:pt x="127" y="343"/>
                      <a:pt x="121" y="340"/>
                      <a:pt x="116" y="337"/>
                    </a:cubicBezTo>
                    <a:cubicBezTo>
                      <a:pt x="111" y="333"/>
                      <a:pt x="106" y="330"/>
                      <a:pt x="102" y="326"/>
                    </a:cubicBezTo>
                    <a:cubicBezTo>
                      <a:pt x="70" y="356"/>
                      <a:pt x="70" y="356"/>
                      <a:pt x="70" y="356"/>
                    </a:cubicBezTo>
                    <a:cubicBezTo>
                      <a:pt x="38" y="321"/>
                      <a:pt x="38" y="321"/>
                      <a:pt x="38" y="321"/>
                    </a:cubicBezTo>
                    <a:cubicBezTo>
                      <a:pt x="70" y="291"/>
                      <a:pt x="70" y="291"/>
                      <a:pt x="70" y="291"/>
                    </a:cubicBezTo>
                    <a:cubicBezTo>
                      <a:pt x="63" y="282"/>
                      <a:pt x="57" y="271"/>
                      <a:pt x="53" y="260"/>
                    </a:cubicBezTo>
                    <a:cubicBezTo>
                      <a:pt x="10" y="269"/>
                      <a:pt x="10" y="269"/>
                      <a:pt x="10" y="269"/>
                    </a:cubicBezTo>
                    <a:cubicBezTo>
                      <a:pt x="0" y="223"/>
                      <a:pt x="0" y="223"/>
                      <a:pt x="0" y="223"/>
                    </a:cubicBezTo>
                    <a:cubicBezTo>
                      <a:pt x="42" y="213"/>
                      <a:pt x="42" y="213"/>
                      <a:pt x="42" y="213"/>
                    </a:cubicBezTo>
                    <a:cubicBezTo>
                      <a:pt x="42" y="201"/>
                      <a:pt x="42" y="189"/>
                      <a:pt x="44" y="177"/>
                    </a:cubicBezTo>
                    <a:cubicBezTo>
                      <a:pt x="2" y="164"/>
                      <a:pt x="2" y="164"/>
                      <a:pt x="2" y="164"/>
                    </a:cubicBezTo>
                    <a:cubicBezTo>
                      <a:pt x="17" y="119"/>
                      <a:pt x="17" y="119"/>
                      <a:pt x="17" y="119"/>
                    </a:cubicBezTo>
                    <a:cubicBezTo>
                      <a:pt x="58" y="132"/>
                      <a:pt x="58" y="132"/>
                      <a:pt x="58" y="132"/>
                    </a:cubicBezTo>
                    <a:cubicBezTo>
                      <a:pt x="61" y="127"/>
                      <a:pt x="64" y="122"/>
                      <a:pt x="67" y="116"/>
                    </a:cubicBezTo>
                    <a:cubicBezTo>
                      <a:pt x="70" y="111"/>
                      <a:pt x="73" y="106"/>
                      <a:pt x="77" y="102"/>
                    </a:cubicBezTo>
                    <a:cubicBezTo>
                      <a:pt x="48" y="70"/>
                      <a:pt x="48" y="70"/>
                      <a:pt x="48" y="70"/>
                    </a:cubicBezTo>
                    <a:cubicBezTo>
                      <a:pt x="83" y="38"/>
                      <a:pt x="83" y="38"/>
                      <a:pt x="83" y="38"/>
                    </a:cubicBezTo>
                    <a:cubicBezTo>
                      <a:pt x="112" y="70"/>
                      <a:pt x="112" y="70"/>
                      <a:pt x="112" y="70"/>
                    </a:cubicBezTo>
                    <a:cubicBezTo>
                      <a:pt x="122" y="63"/>
                      <a:pt x="133" y="57"/>
                      <a:pt x="144" y="53"/>
                    </a:cubicBezTo>
                    <a:cubicBezTo>
                      <a:pt x="134" y="11"/>
                      <a:pt x="134" y="11"/>
                      <a:pt x="134" y="11"/>
                    </a:cubicBezTo>
                    <a:cubicBezTo>
                      <a:pt x="181" y="0"/>
                      <a:pt x="181" y="0"/>
                      <a:pt x="181" y="0"/>
                    </a:cubicBezTo>
                    <a:cubicBezTo>
                      <a:pt x="190" y="43"/>
                      <a:pt x="190" y="43"/>
                      <a:pt x="190" y="43"/>
                    </a:cubicBezTo>
                    <a:cubicBezTo>
                      <a:pt x="202" y="42"/>
                      <a:pt x="214" y="42"/>
                      <a:pt x="226" y="44"/>
                    </a:cubicBezTo>
                    <a:cubicBezTo>
                      <a:pt x="239" y="3"/>
                      <a:pt x="239" y="3"/>
                      <a:pt x="239" y="3"/>
                    </a:cubicBezTo>
                    <a:cubicBezTo>
                      <a:pt x="284" y="17"/>
                      <a:pt x="284" y="17"/>
                      <a:pt x="284" y="17"/>
                    </a:cubicBezTo>
                    <a:cubicBezTo>
                      <a:pt x="271" y="58"/>
                      <a:pt x="271" y="58"/>
                      <a:pt x="271" y="58"/>
                    </a:cubicBezTo>
                    <a:cubicBezTo>
                      <a:pt x="277" y="61"/>
                      <a:pt x="282" y="64"/>
                      <a:pt x="287" y="67"/>
                    </a:cubicBezTo>
                    <a:cubicBezTo>
                      <a:pt x="292" y="70"/>
                      <a:pt x="297" y="74"/>
                      <a:pt x="302" y="77"/>
                    </a:cubicBezTo>
                    <a:cubicBezTo>
                      <a:pt x="334" y="48"/>
                      <a:pt x="334" y="48"/>
                      <a:pt x="334" y="48"/>
                    </a:cubicBezTo>
                    <a:cubicBezTo>
                      <a:pt x="366" y="83"/>
                      <a:pt x="366" y="83"/>
                      <a:pt x="366" y="83"/>
                    </a:cubicBezTo>
                    <a:cubicBezTo>
                      <a:pt x="334" y="112"/>
                      <a:pt x="334" y="112"/>
                      <a:pt x="334" y="112"/>
                    </a:cubicBezTo>
                    <a:cubicBezTo>
                      <a:pt x="340" y="122"/>
                      <a:pt x="346" y="133"/>
                      <a:pt x="350" y="144"/>
                    </a:cubicBezTo>
                    <a:cubicBezTo>
                      <a:pt x="393" y="134"/>
                      <a:pt x="393" y="134"/>
                      <a:pt x="393" y="134"/>
                    </a:cubicBezTo>
                    <a:cubicBezTo>
                      <a:pt x="403" y="181"/>
                      <a:pt x="403" y="181"/>
                      <a:pt x="403" y="181"/>
                    </a:cubicBezTo>
                    <a:cubicBezTo>
                      <a:pt x="361" y="190"/>
                      <a:pt x="361" y="190"/>
                      <a:pt x="361" y="190"/>
                    </a:cubicBezTo>
                    <a:cubicBezTo>
                      <a:pt x="362" y="202"/>
                      <a:pt x="361" y="214"/>
                      <a:pt x="359" y="226"/>
                    </a:cubicBezTo>
                    <a:cubicBezTo>
                      <a:pt x="401" y="239"/>
                      <a:pt x="401" y="239"/>
                      <a:pt x="401" y="239"/>
                    </a:cubicBezTo>
                    <a:cubicBezTo>
                      <a:pt x="387" y="284"/>
                      <a:pt x="387" y="284"/>
                      <a:pt x="387" y="284"/>
                    </a:cubicBezTo>
                    <a:cubicBezTo>
                      <a:pt x="345" y="271"/>
                      <a:pt x="345" y="271"/>
                      <a:pt x="345" y="271"/>
                    </a:cubicBezTo>
                    <a:cubicBezTo>
                      <a:pt x="343" y="277"/>
                      <a:pt x="340" y="282"/>
                      <a:pt x="337" y="287"/>
                    </a:cubicBezTo>
                    <a:cubicBezTo>
                      <a:pt x="333" y="292"/>
                      <a:pt x="330" y="297"/>
                      <a:pt x="326" y="302"/>
                    </a:cubicBezTo>
                    <a:cubicBezTo>
                      <a:pt x="356" y="334"/>
                      <a:pt x="356" y="334"/>
                      <a:pt x="356" y="334"/>
                    </a:cubicBezTo>
                    <a:cubicBezTo>
                      <a:pt x="321" y="366"/>
                      <a:pt x="321" y="366"/>
                      <a:pt x="321" y="366"/>
                    </a:cubicBezTo>
                    <a:close/>
                    <a:moveTo>
                      <a:pt x="226" y="311"/>
                    </a:moveTo>
                    <a:cubicBezTo>
                      <a:pt x="257" y="304"/>
                      <a:pt x="281" y="286"/>
                      <a:pt x="296" y="262"/>
                    </a:cubicBezTo>
                    <a:cubicBezTo>
                      <a:pt x="312" y="237"/>
                      <a:pt x="318" y="207"/>
                      <a:pt x="311" y="177"/>
                    </a:cubicBezTo>
                    <a:cubicBezTo>
                      <a:pt x="304" y="147"/>
                      <a:pt x="286" y="122"/>
                      <a:pt x="262" y="107"/>
                    </a:cubicBezTo>
                    <a:cubicBezTo>
                      <a:pt x="237" y="92"/>
                      <a:pt x="207" y="85"/>
                      <a:pt x="177" y="92"/>
                    </a:cubicBezTo>
                    <a:cubicBezTo>
                      <a:pt x="147" y="99"/>
                      <a:pt x="122" y="117"/>
                      <a:pt x="107" y="142"/>
                    </a:cubicBezTo>
                    <a:cubicBezTo>
                      <a:pt x="92" y="166"/>
                      <a:pt x="85" y="196"/>
                      <a:pt x="92" y="226"/>
                    </a:cubicBezTo>
                    <a:cubicBezTo>
                      <a:pt x="99" y="257"/>
                      <a:pt x="117" y="281"/>
                      <a:pt x="142" y="297"/>
                    </a:cubicBezTo>
                    <a:cubicBezTo>
                      <a:pt x="166" y="312"/>
                      <a:pt x="196" y="318"/>
                      <a:pt x="226" y="311"/>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29" name="Freeform 51"/>
              <p:cNvSpPr>
                <a:spLocks noEditPoints="1"/>
              </p:cNvSpPr>
              <p:nvPr/>
            </p:nvSpPr>
            <p:spPr bwMode="auto">
              <a:xfrm>
                <a:off x="4803776" y="1438275"/>
                <a:ext cx="106363" cy="104775"/>
              </a:xfrm>
              <a:custGeom>
                <a:avLst/>
                <a:gdLst>
                  <a:gd name="T0" fmla="*/ 76 w 155"/>
                  <a:gd name="T1" fmla="*/ 110 h 155"/>
                  <a:gd name="T2" fmla="*/ 100 w 155"/>
                  <a:gd name="T3" fmla="*/ 101 h 155"/>
                  <a:gd name="T4" fmla="*/ 110 w 155"/>
                  <a:gd name="T5" fmla="*/ 79 h 155"/>
                  <a:gd name="T6" fmla="*/ 110 w 155"/>
                  <a:gd name="T7" fmla="*/ 79 h 155"/>
                  <a:gd name="T8" fmla="*/ 101 w 155"/>
                  <a:gd name="T9" fmla="*/ 56 h 155"/>
                  <a:gd name="T10" fmla="*/ 78 w 155"/>
                  <a:gd name="T11" fmla="*/ 46 h 155"/>
                  <a:gd name="T12" fmla="*/ 77 w 155"/>
                  <a:gd name="T13" fmla="*/ 46 h 155"/>
                  <a:gd name="T14" fmla="*/ 45 w 155"/>
                  <a:gd name="T15" fmla="*/ 77 h 155"/>
                  <a:gd name="T16" fmla="*/ 76 w 155"/>
                  <a:gd name="T17" fmla="*/ 110 h 155"/>
                  <a:gd name="T18" fmla="*/ 1 w 155"/>
                  <a:gd name="T19" fmla="*/ 60 h 155"/>
                  <a:gd name="T20" fmla="*/ 15 w 155"/>
                  <a:gd name="T21" fmla="*/ 60 h 155"/>
                  <a:gd name="T22" fmla="*/ 15 w 155"/>
                  <a:gd name="T23" fmla="*/ 59 h 155"/>
                  <a:gd name="T24" fmla="*/ 20 w 155"/>
                  <a:gd name="T25" fmla="*/ 24 h 155"/>
                  <a:gd name="T26" fmla="*/ 32 w 155"/>
                  <a:gd name="T27" fmla="*/ 31 h 155"/>
                  <a:gd name="T28" fmla="*/ 32 w 155"/>
                  <a:gd name="T29" fmla="*/ 30 h 155"/>
                  <a:gd name="T30" fmla="*/ 55 w 155"/>
                  <a:gd name="T31" fmla="*/ 2 h 155"/>
                  <a:gd name="T32" fmla="*/ 62 w 155"/>
                  <a:gd name="T33" fmla="*/ 15 h 155"/>
                  <a:gd name="T34" fmla="*/ 62 w 155"/>
                  <a:gd name="T35" fmla="*/ 14 h 155"/>
                  <a:gd name="T36" fmla="*/ 96 w 155"/>
                  <a:gd name="T37" fmla="*/ 1 h 155"/>
                  <a:gd name="T38" fmla="*/ 95 w 155"/>
                  <a:gd name="T39" fmla="*/ 15 h 155"/>
                  <a:gd name="T40" fmla="*/ 96 w 155"/>
                  <a:gd name="T41" fmla="*/ 15 h 155"/>
                  <a:gd name="T42" fmla="*/ 132 w 155"/>
                  <a:gd name="T43" fmla="*/ 20 h 155"/>
                  <a:gd name="T44" fmla="*/ 124 w 155"/>
                  <a:gd name="T45" fmla="*/ 32 h 155"/>
                  <a:gd name="T46" fmla="*/ 125 w 155"/>
                  <a:gd name="T47" fmla="*/ 33 h 155"/>
                  <a:gd name="T48" fmla="*/ 137 w 155"/>
                  <a:gd name="T49" fmla="*/ 26 h 155"/>
                  <a:gd name="T50" fmla="*/ 141 w 155"/>
                  <a:gd name="T51" fmla="*/ 62 h 155"/>
                  <a:gd name="T52" fmla="*/ 141 w 155"/>
                  <a:gd name="T53" fmla="*/ 63 h 155"/>
                  <a:gd name="T54" fmla="*/ 155 w 155"/>
                  <a:gd name="T55" fmla="*/ 63 h 155"/>
                  <a:gd name="T56" fmla="*/ 141 w 155"/>
                  <a:gd name="T57" fmla="*/ 96 h 155"/>
                  <a:gd name="T58" fmla="*/ 139 w 155"/>
                  <a:gd name="T59" fmla="*/ 96 h 155"/>
                  <a:gd name="T60" fmla="*/ 152 w 155"/>
                  <a:gd name="T61" fmla="*/ 104 h 155"/>
                  <a:gd name="T62" fmla="*/ 124 w 155"/>
                  <a:gd name="T63" fmla="*/ 125 h 155"/>
                  <a:gd name="T64" fmla="*/ 123 w 155"/>
                  <a:gd name="T65" fmla="*/ 125 h 155"/>
                  <a:gd name="T66" fmla="*/ 122 w 155"/>
                  <a:gd name="T67" fmla="*/ 124 h 155"/>
                  <a:gd name="T68" fmla="*/ 123 w 155"/>
                  <a:gd name="T69" fmla="*/ 127 h 155"/>
                  <a:gd name="T70" fmla="*/ 100 w 155"/>
                  <a:gd name="T71" fmla="*/ 153 h 155"/>
                  <a:gd name="T72" fmla="*/ 93 w 155"/>
                  <a:gd name="T73" fmla="*/ 141 h 155"/>
                  <a:gd name="T74" fmla="*/ 93 w 155"/>
                  <a:gd name="T75" fmla="*/ 142 h 155"/>
                  <a:gd name="T76" fmla="*/ 59 w 155"/>
                  <a:gd name="T77" fmla="*/ 155 h 155"/>
                  <a:gd name="T78" fmla="*/ 60 w 155"/>
                  <a:gd name="T79" fmla="*/ 141 h 155"/>
                  <a:gd name="T80" fmla="*/ 59 w 155"/>
                  <a:gd name="T81" fmla="*/ 141 h 155"/>
                  <a:gd name="T82" fmla="*/ 23 w 155"/>
                  <a:gd name="T83" fmla="*/ 135 h 155"/>
                  <a:gd name="T84" fmla="*/ 31 w 155"/>
                  <a:gd name="T85" fmla="*/ 123 h 155"/>
                  <a:gd name="T86" fmla="*/ 30 w 155"/>
                  <a:gd name="T87" fmla="*/ 123 h 155"/>
                  <a:gd name="T88" fmla="*/ 2 w 155"/>
                  <a:gd name="T89" fmla="*/ 100 h 155"/>
                  <a:gd name="T90" fmla="*/ 15 w 155"/>
                  <a:gd name="T91" fmla="*/ 93 h 155"/>
                  <a:gd name="T92" fmla="*/ 0 w 155"/>
                  <a:gd name="T93" fmla="*/ 9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5" h="155">
                    <a:moveTo>
                      <a:pt x="76" y="110"/>
                    </a:moveTo>
                    <a:cubicBezTo>
                      <a:pt x="76" y="110"/>
                      <a:pt x="76" y="110"/>
                      <a:pt x="76" y="110"/>
                    </a:cubicBezTo>
                    <a:cubicBezTo>
                      <a:pt x="77" y="110"/>
                      <a:pt x="77" y="110"/>
                      <a:pt x="78" y="110"/>
                    </a:cubicBezTo>
                    <a:cubicBezTo>
                      <a:pt x="86" y="110"/>
                      <a:pt x="94" y="107"/>
                      <a:pt x="100" y="101"/>
                    </a:cubicBezTo>
                    <a:cubicBezTo>
                      <a:pt x="106" y="96"/>
                      <a:pt x="109" y="88"/>
                      <a:pt x="110" y="79"/>
                    </a:cubicBezTo>
                    <a:cubicBezTo>
                      <a:pt x="110" y="79"/>
                      <a:pt x="110" y="79"/>
                      <a:pt x="110" y="79"/>
                    </a:cubicBezTo>
                    <a:cubicBezTo>
                      <a:pt x="110" y="79"/>
                      <a:pt x="110" y="79"/>
                      <a:pt x="110" y="79"/>
                    </a:cubicBezTo>
                    <a:cubicBezTo>
                      <a:pt x="110" y="79"/>
                      <a:pt x="110" y="79"/>
                      <a:pt x="110" y="79"/>
                    </a:cubicBezTo>
                    <a:cubicBezTo>
                      <a:pt x="110" y="78"/>
                      <a:pt x="110" y="78"/>
                      <a:pt x="110" y="77"/>
                    </a:cubicBezTo>
                    <a:cubicBezTo>
                      <a:pt x="110" y="69"/>
                      <a:pt x="106" y="61"/>
                      <a:pt x="101" y="56"/>
                    </a:cubicBezTo>
                    <a:cubicBezTo>
                      <a:pt x="95" y="50"/>
                      <a:pt x="87" y="46"/>
                      <a:pt x="78" y="46"/>
                    </a:cubicBezTo>
                    <a:cubicBezTo>
                      <a:pt x="78" y="46"/>
                      <a:pt x="78" y="46"/>
                      <a:pt x="78" y="46"/>
                    </a:cubicBezTo>
                    <a:cubicBezTo>
                      <a:pt x="78" y="46"/>
                      <a:pt x="78" y="46"/>
                      <a:pt x="78" y="46"/>
                    </a:cubicBezTo>
                    <a:cubicBezTo>
                      <a:pt x="78" y="46"/>
                      <a:pt x="77" y="46"/>
                      <a:pt x="77" y="46"/>
                    </a:cubicBezTo>
                    <a:cubicBezTo>
                      <a:pt x="68" y="46"/>
                      <a:pt x="61" y="49"/>
                      <a:pt x="55" y="55"/>
                    </a:cubicBezTo>
                    <a:cubicBezTo>
                      <a:pt x="49" y="60"/>
                      <a:pt x="45" y="68"/>
                      <a:pt x="45" y="77"/>
                    </a:cubicBezTo>
                    <a:cubicBezTo>
                      <a:pt x="45" y="86"/>
                      <a:pt x="48" y="94"/>
                      <a:pt x="54" y="100"/>
                    </a:cubicBezTo>
                    <a:cubicBezTo>
                      <a:pt x="60" y="106"/>
                      <a:pt x="68" y="110"/>
                      <a:pt x="76" y="110"/>
                    </a:cubicBezTo>
                    <a:cubicBezTo>
                      <a:pt x="76" y="110"/>
                      <a:pt x="76" y="110"/>
                      <a:pt x="76" y="110"/>
                    </a:cubicBezTo>
                    <a:close/>
                    <a:moveTo>
                      <a:pt x="1" y="60"/>
                    </a:moveTo>
                    <a:cubicBezTo>
                      <a:pt x="14" y="60"/>
                      <a:pt x="14" y="60"/>
                      <a:pt x="14" y="60"/>
                    </a:cubicBezTo>
                    <a:cubicBezTo>
                      <a:pt x="15" y="60"/>
                      <a:pt x="15" y="60"/>
                      <a:pt x="15" y="60"/>
                    </a:cubicBezTo>
                    <a:cubicBezTo>
                      <a:pt x="16" y="60"/>
                      <a:pt x="16" y="60"/>
                      <a:pt x="16" y="60"/>
                    </a:cubicBezTo>
                    <a:cubicBezTo>
                      <a:pt x="15" y="59"/>
                      <a:pt x="15" y="59"/>
                      <a:pt x="15" y="59"/>
                    </a:cubicBezTo>
                    <a:cubicBezTo>
                      <a:pt x="3" y="52"/>
                      <a:pt x="3" y="52"/>
                      <a:pt x="3" y="52"/>
                    </a:cubicBezTo>
                    <a:cubicBezTo>
                      <a:pt x="20" y="24"/>
                      <a:pt x="20" y="24"/>
                      <a:pt x="20" y="24"/>
                    </a:cubicBezTo>
                    <a:cubicBezTo>
                      <a:pt x="32" y="31"/>
                      <a:pt x="32" y="31"/>
                      <a:pt x="32" y="31"/>
                    </a:cubicBezTo>
                    <a:cubicBezTo>
                      <a:pt x="32" y="31"/>
                      <a:pt x="32" y="31"/>
                      <a:pt x="32" y="31"/>
                    </a:cubicBezTo>
                    <a:cubicBezTo>
                      <a:pt x="33" y="32"/>
                      <a:pt x="33" y="32"/>
                      <a:pt x="33" y="32"/>
                    </a:cubicBezTo>
                    <a:cubicBezTo>
                      <a:pt x="32" y="30"/>
                      <a:pt x="32" y="30"/>
                      <a:pt x="32" y="30"/>
                    </a:cubicBezTo>
                    <a:cubicBezTo>
                      <a:pt x="26" y="18"/>
                      <a:pt x="26" y="18"/>
                      <a:pt x="26" y="18"/>
                    </a:cubicBezTo>
                    <a:cubicBezTo>
                      <a:pt x="55" y="2"/>
                      <a:pt x="55" y="2"/>
                      <a:pt x="55" y="2"/>
                    </a:cubicBezTo>
                    <a:cubicBezTo>
                      <a:pt x="61" y="14"/>
                      <a:pt x="61" y="14"/>
                      <a:pt x="61" y="14"/>
                    </a:cubicBezTo>
                    <a:cubicBezTo>
                      <a:pt x="62" y="15"/>
                      <a:pt x="62" y="15"/>
                      <a:pt x="62" y="15"/>
                    </a:cubicBezTo>
                    <a:cubicBezTo>
                      <a:pt x="62" y="16"/>
                      <a:pt x="62" y="16"/>
                      <a:pt x="62" y="16"/>
                    </a:cubicBezTo>
                    <a:cubicBezTo>
                      <a:pt x="62" y="14"/>
                      <a:pt x="62" y="14"/>
                      <a:pt x="62" y="14"/>
                    </a:cubicBezTo>
                    <a:cubicBezTo>
                      <a:pt x="62" y="0"/>
                      <a:pt x="62" y="0"/>
                      <a:pt x="62" y="0"/>
                    </a:cubicBezTo>
                    <a:cubicBezTo>
                      <a:pt x="96" y="1"/>
                      <a:pt x="96" y="1"/>
                      <a:pt x="96" y="1"/>
                    </a:cubicBezTo>
                    <a:cubicBezTo>
                      <a:pt x="95" y="15"/>
                      <a:pt x="95" y="15"/>
                      <a:pt x="95" y="15"/>
                    </a:cubicBezTo>
                    <a:cubicBezTo>
                      <a:pt x="95" y="15"/>
                      <a:pt x="95" y="15"/>
                      <a:pt x="95" y="15"/>
                    </a:cubicBezTo>
                    <a:cubicBezTo>
                      <a:pt x="95" y="16"/>
                      <a:pt x="95" y="16"/>
                      <a:pt x="95" y="16"/>
                    </a:cubicBezTo>
                    <a:cubicBezTo>
                      <a:pt x="96" y="15"/>
                      <a:pt x="96" y="15"/>
                      <a:pt x="96" y="15"/>
                    </a:cubicBezTo>
                    <a:cubicBezTo>
                      <a:pt x="103" y="3"/>
                      <a:pt x="103" y="3"/>
                      <a:pt x="103" y="3"/>
                    </a:cubicBezTo>
                    <a:cubicBezTo>
                      <a:pt x="132" y="20"/>
                      <a:pt x="132" y="20"/>
                      <a:pt x="132" y="20"/>
                    </a:cubicBezTo>
                    <a:cubicBezTo>
                      <a:pt x="124" y="32"/>
                      <a:pt x="124" y="32"/>
                      <a:pt x="124" y="32"/>
                    </a:cubicBezTo>
                    <a:cubicBezTo>
                      <a:pt x="124" y="32"/>
                      <a:pt x="124" y="32"/>
                      <a:pt x="124" y="32"/>
                    </a:cubicBezTo>
                    <a:cubicBezTo>
                      <a:pt x="124" y="33"/>
                      <a:pt x="124" y="33"/>
                      <a:pt x="124" y="33"/>
                    </a:cubicBezTo>
                    <a:cubicBezTo>
                      <a:pt x="125" y="33"/>
                      <a:pt x="125" y="33"/>
                      <a:pt x="125" y="33"/>
                    </a:cubicBezTo>
                    <a:cubicBezTo>
                      <a:pt x="125" y="33"/>
                      <a:pt x="125" y="33"/>
                      <a:pt x="125" y="33"/>
                    </a:cubicBezTo>
                    <a:cubicBezTo>
                      <a:pt x="137" y="26"/>
                      <a:pt x="137" y="26"/>
                      <a:pt x="137" y="26"/>
                    </a:cubicBezTo>
                    <a:cubicBezTo>
                      <a:pt x="153" y="55"/>
                      <a:pt x="153" y="55"/>
                      <a:pt x="153" y="55"/>
                    </a:cubicBezTo>
                    <a:cubicBezTo>
                      <a:pt x="141" y="62"/>
                      <a:pt x="141" y="62"/>
                      <a:pt x="141" y="62"/>
                    </a:cubicBezTo>
                    <a:cubicBezTo>
                      <a:pt x="140" y="63"/>
                      <a:pt x="140" y="63"/>
                      <a:pt x="140" y="63"/>
                    </a:cubicBezTo>
                    <a:cubicBezTo>
                      <a:pt x="141" y="63"/>
                      <a:pt x="141" y="63"/>
                      <a:pt x="141" y="63"/>
                    </a:cubicBezTo>
                    <a:cubicBezTo>
                      <a:pt x="146" y="63"/>
                      <a:pt x="146" y="63"/>
                      <a:pt x="146" y="63"/>
                    </a:cubicBezTo>
                    <a:cubicBezTo>
                      <a:pt x="155" y="63"/>
                      <a:pt x="155" y="63"/>
                      <a:pt x="155" y="63"/>
                    </a:cubicBezTo>
                    <a:cubicBezTo>
                      <a:pt x="154" y="96"/>
                      <a:pt x="154" y="96"/>
                      <a:pt x="154" y="96"/>
                    </a:cubicBezTo>
                    <a:cubicBezTo>
                      <a:pt x="141" y="96"/>
                      <a:pt x="141" y="96"/>
                      <a:pt x="141" y="96"/>
                    </a:cubicBezTo>
                    <a:cubicBezTo>
                      <a:pt x="140" y="96"/>
                      <a:pt x="140" y="96"/>
                      <a:pt x="140" y="96"/>
                    </a:cubicBezTo>
                    <a:cubicBezTo>
                      <a:pt x="139" y="96"/>
                      <a:pt x="139" y="96"/>
                      <a:pt x="139" y="96"/>
                    </a:cubicBezTo>
                    <a:cubicBezTo>
                      <a:pt x="140" y="97"/>
                      <a:pt x="140" y="97"/>
                      <a:pt x="140" y="97"/>
                    </a:cubicBezTo>
                    <a:cubicBezTo>
                      <a:pt x="152" y="104"/>
                      <a:pt x="152" y="104"/>
                      <a:pt x="152" y="104"/>
                    </a:cubicBezTo>
                    <a:cubicBezTo>
                      <a:pt x="135" y="132"/>
                      <a:pt x="135" y="132"/>
                      <a:pt x="135" y="132"/>
                    </a:cubicBezTo>
                    <a:cubicBezTo>
                      <a:pt x="124" y="125"/>
                      <a:pt x="124" y="125"/>
                      <a:pt x="124" y="125"/>
                    </a:cubicBezTo>
                    <a:cubicBezTo>
                      <a:pt x="123" y="125"/>
                      <a:pt x="123" y="125"/>
                      <a:pt x="123" y="125"/>
                    </a:cubicBezTo>
                    <a:cubicBezTo>
                      <a:pt x="123" y="125"/>
                      <a:pt x="123" y="125"/>
                      <a:pt x="123" y="125"/>
                    </a:cubicBezTo>
                    <a:cubicBezTo>
                      <a:pt x="123" y="125"/>
                      <a:pt x="123" y="125"/>
                      <a:pt x="123" y="125"/>
                    </a:cubicBezTo>
                    <a:cubicBezTo>
                      <a:pt x="122" y="124"/>
                      <a:pt x="122" y="124"/>
                      <a:pt x="122" y="124"/>
                    </a:cubicBezTo>
                    <a:cubicBezTo>
                      <a:pt x="123" y="125"/>
                      <a:pt x="123" y="125"/>
                      <a:pt x="123" y="125"/>
                    </a:cubicBezTo>
                    <a:cubicBezTo>
                      <a:pt x="123" y="127"/>
                      <a:pt x="123" y="127"/>
                      <a:pt x="123" y="127"/>
                    </a:cubicBezTo>
                    <a:cubicBezTo>
                      <a:pt x="129" y="137"/>
                      <a:pt x="129" y="137"/>
                      <a:pt x="129" y="137"/>
                    </a:cubicBezTo>
                    <a:cubicBezTo>
                      <a:pt x="100" y="153"/>
                      <a:pt x="100" y="153"/>
                      <a:pt x="100" y="153"/>
                    </a:cubicBezTo>
                    <a:cubicBezTo>
                      <a:pt x="93" y="141"/>
                      <a:pt x="93" y="141"/>
                      <a:pt x="93" y="141"/>
                    </a:cubicBezTo>
                    <a:cubicBezTo>
                      <a:pt x="93" y="141"/>
                      <a:pt x="93" y="141"/>
                      <a:pt x="93" y="141"/>
                    </a:cubicBezTo>
                    <a:cubicBezTo>
                      <a:pt x="93" y="140"/>
                      <a:pt x="93" y="140"/>
                      <a:pt x="93" y="140"/>
                    </a:cubicBezTo>
                    <a:cubicBezTo>
                      <a:pt x="93" y="142"/>
                      <a:pt x="93" y="142"/>
                      <a:pt x="93" y="142"/>
                    </a:cubicBezTo>
                    <a:cubicBezTo>
                      <a:pt x="92" y="155"/>
                      <a:pt x="92" y="155"/>
                      <a:pt x="92" y="155"/>
                    </a:cubicBezTo>
                    <a:cubicBezTo>
                      <a:pt x="59" y="155"/>
                      <a:pt x="59" y="155"/>
                      <a:pt x="59" y="155"/>
                    </a:cubicBezTo>
                    <a:cubicBezTo>
                      <a:pt x="60" y="141"/>
                      <a:pt x="60" y="141"/>
                      <a:pt x="60" y="141"/>
                    </a:cubicBezTo>
                    <a:cubicBezTo>
                      <a:pt x="60" y="141"/>
                      <a:pt x="60" y="141"/>
                      <a:pt x="60" y="141"/>
                    </a:cubicBezTo>
                    <a:cubicBezTo>
                      <a:pt x="60" y="139"/>
                      <a:pt x="60" y="139"/>
                      <a:pt x="60" y="139"/>
                    </a:cubicBezTo>
                    <a:cubicBezTo>
                      <a:pt x="59" y="141"/>
                      <a:pt x="59" y="141"/>
                      <a:pt x="59" y="141"/>
                    </a:cubicBezTo>
                    <a:cubicBezTo>
                      <a:pt x="52" y="152"/>
                      <a:pt x="52" y="152"/>
                      <a:pt x="52" y="152"/>
                    </a:cubicBezTo>
                    <a:cubicBezTo>
                      <a:pt x="23" y="135"/>
                      <a:pt x="23" y="135"/>
                      <a:pt x="23" y="135"/>
                    </a:cubicBezTo>
                    <a:cubicBezTo>
                      <a:pt x="30" y="124"/>
                      <a:pt x="30" y="124"/>
                      <a:pt x="30" y="124"/>
                    </a:cubicBezTo>
                    <a:cubicBezTo>
                      <a:pt x="31" y="123"/>
                      <a:pt x="31" y="123"/>
                      <a:pt x="31" y="123"/>
                    </a:cubicBezTo>
                    <a:cubicBezTo>
                      <a:pt x="31" y="122"/>
                      <a:pt x="31" y="122"/>
                      <a:pt x="31" y="122"/>
                    </a:cubicBezTo>
                    <a:cubicBezTo>
                      <a:pt x="30" y="123"/>
                      <a:pt x="30" y="123"/>
                      <a:pt x="30" y="123"/>
                    </a:cubicBezTo>
                    <a:cubicBezTo>
                      <a:pt x="18" y="130"/>
                      <a:pt x="18" y="130"/>
                      <a:pt x="18" y="130"/>
                    </a:cubicBezTo>
                    <a:cubicBezTo>
                      <a:pt x="2" y="100"/>
                      <a:pt x="2" y="100"/>
                      <a:pt x="2" y="100"/>
                    </a:cubicBezTo>
                    <a:cubicBezTo>
                      <a:pt x="14" y="94"/>
                      <a:pt x="14" y="94"/>
                      <a:pt x="14" y="94"/>
                    </a:cubicBezTo>
                    <a:cubicBezTo>
                      <a:pt x="15" y="93"/>
                      <a:pt x="15" y="93"/>
                      <a:pt x="15" y="93"/>
                    </a:cubicBezTo>
                    <a:cubicBezTo>
                      <a:pt x="14" y="93"/>
                      <a:pt x="14" y="93"/>
                      <a:pt x="14" y="93"/>
                    </a:cubicBezTo>
                    <a:cubicBezTo>
                      <a:pt x="0" y="93"/>
                      <a:pt x="0" y="93"/>
                      <a:pt x="0" y="93"/>
                    </a:cubicBezTo>
                    <a:cubicBezTo>
                      <a:pt x="1" y="60"/>
                      <a:pt x="1" y="60"/>
                      <a:pt x="1" y="6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30" name="Freeform 52"/>
              <p:cNvSpPr>
                <a:spLocks/>
              </p:cNvSpPr>
              <p:nvPr/>
            </p:nvSpPr>
            <p:spPr bwMode="auto">
              <a:xfrm>
                <a:off x="4627563" y="1263650"/>
                <a:ext cx="631825" cy="769938"/>
              </a:xfrm>
              <a:custGeom>
                <a:avLst/>
                <a:gdLst>
                  <a:gd name="T0" fmla="*/ 86 w 927"/>
                  <a:gd name="T1" fmla="*/ 875 h 1130"/>
                  <a:gd name="T2" fmla="*/ 90 w 927"/>
                  <a:gd name="T3" fmla="*/ 831 h 1130"/>
                  <a:gd name="T4" fmla="*/ 88 w 927"/>
                  <a:gd name="T5" fmla="*/ 763 h 1130"/>
                  <a:gd name="T6" fmla="*/ 7 w 927"/>
                  <a:gd name="T7" fmla="*/ 722 h 1130"/>
                  <a:gd name="T8" fmla="*/ 4 w 927"/>
                  <a:gd name="T9" fmla="*/ 686 h 1130"/>
                  <a:gd name="T10" fmla="*/ 4 w 927"/>
                  <a:gd name="T11" fmla="*/ 686 h 1130"/>
                  <a:gd name="T12" fmla="*/ 42 w 927"/>
                  <a:gd name="T13" fmla="*/ 615 h 1130"/>
                  <a:gd name="T14" fmla="*/ 42 w 927"/>
                  <a:gd name="T15" fmla="*/ 615 h 1130"/>
                  <a:gd name="T16" fmla="*/ 103 w 927"/>
                  <a:gd name="T17" fmla="*/ 439 h 1130"/>
                  <a:gd name="T18" fmla="*/ 103 w 927"/>
                  <a:gd name="T19" fmla="*/ 439 h 1130"/>
                  <a:gd name="T20" fmla="*/ 519 w 927"/>
                  <a:gd name="T21" fmla="*/ 69 h 1130"/>
                  <a:gd name="T22" fmla="*/ 927 w 927"/>
                  <a:gd name="T23" fmla="*/ 437 h 1130"/>
                  <a:gd name="T24" fmla="*/ 792 w 927"/>
                  <a:gd name="T25" fmla="*/ 880 h 1130"/>
                  <a:gd name="T26" fmla="*/ 886 w 927"/>
                  <a:gd name="T27" fmla="*/ 1079 h 1130"/>
                  <a:gd name="T28" fmla="*/ 844 w 927"/>
                  <a:gd name="T29" fmla="*/ 1103 h 1130"/>
                  <a:gd name="T30" fmla="*/ 746 w 927"/>
                  <a:gd name="T31" fmla="*/ 819 h 1130"/>
                  <a:gd name="T32" fmla="*/ 878 w 927"/>
                  <a:gd name="T33" fmla="*/ 437 h 1130"/>
                  <a:gd name="T34" fmla="*/ 241 w 927"/>
                  <a:gd name="T35" fmla="*/ 242 h 1130"/>
                  <a:gd name="T36" fmla="*/ 151 w 927"/>
                  <a:gd name="T37" fmla="*/ 439 h 1130"/>
                  <a:gd name="T38" fmla="*/ 151 w 927"/>
                  <a:gd name="T39" fmla="*/ 439 h 1130"/>
                  <a:gd name="T40" fmla="*/ 155 w 927"/>
                  <a:gd name="T41" fmla="*/ 476 h 1130"/>
                  <a:gd name="T42" fmla="*/ 84 w 927"/>
                  <a:gd name="T43" fmla="*/ 639 h 1130"/>
                  <a:gd name="T44" fmla="*/ 84 w 927"/>
                  <a:gd name="T45" fmla="*/ 639 h 1130"/>
                  <a:gd name="T46" fmla="*/ 50 w 927"/>
                  <a:gd name="T47" fmla="*/ 699 h 1130"/>
                  <a:gd name="T48" fmla="*/ 50 w 927"/>
                  <a:gd name="T49" fmla="*/ 699 h 1130"/>
                  <a:gd name="T50" fmla="*/ 123 w 927"/>
                  <a:gd name="T51" fmla="*/ 721 h 1130"/>
                  <a:gd name="T52" fmla="*/ 135 w 927"/>
                  <a:gd name="T53" fmla="*/ 772 h 1130"/>
                  <a:gd name="T54" fmla="*/ 129 w 927"/>
                  <a:gd name="T55" fmla="*/ 793 h 1130"/>
                  <a:gd name="T56" fmla="*/ 191 w 927"/>
                  <a:gd name="T57" fmla="*/ 824 h 1130"/>
                  <a:gd name="T58" fmla="*/ 124 w 927"/>
                  <a:gd name="T59" fmla="*/ 842 h 1130"/>
                  <a:gd name="T60" fmla="*/ 172 w 927"/>
                  <a:gd name="T61" fmla="*/ 976 h 1130"/>
                  <a:gd name="T62" fmla="*/ 317 w 927"/>
                  <a:gd name="T63" fmla="*/ 1007 h 1130"/>
                  <a:gd name="T64" fmla="*/ 431 w 927"/>
                  <a:gd name="T65" fmla="*/ 1080 h 1130"/>
                  <a:gd name="T66" fmla="*/ 388 w 927"/>
                  <a:gd name="T67" fmla="*/ 1102 h 1130"/>
                  <a:gd name="T68" fmla="*/ 218 w 927"/>
                  <a:gd name="T69" fmla="*/ 1040 h 1130"/>
                  <a:gd name="T70" fmla="*/ 102 w 927"/>
                  <a:gd name="T71" fmla="*/ 972 h 1130"/>
                  <a:gd name="T72" fmla="*/ 86 w 927"/>
                  <a:gd name="T73" fmla="*/ 8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7" h="1130">
                    <a:moveTo>
                      <a:pt x="86" y="875"/>
                    </a:moveTo>
                    <a:cubicBezTo>
                      <a:pt x="67" y="865"/>
                      <a:pt x="69" y="837"/>
                      <a:pt x="90" y="831"/>
                    </a:cubicBezTo>
                    <a:cubicBezTo>
                      <a:pt x="54" y="816"/>
                      <a:pt x="80" y="792"/>
                      <a:pt x="88" y="763"/>
                    </a:cubicBezTo>
                    <a:cubicBezTo>
                      <a:pt x="55" y="756"/>
                      <a:pt x="21" y="753"/>
                      <a:pt x="7" y="722"/>
                    </a:cubicBezTo>
                    <a:cubicBezTo>
                      <a:pt x="1" y="711"/>
                      <a:pt x="0" y="699"/>
                      <a:pt x="4" y="686"/>
                    </a:cubicBezTo>
                    <a:cubicBezTo>
                      <a:pt x="4" y="686"/>
                      <a:pt x="4" y="686"/>
                      <a:pt x="4" y="686"/>
                    </a:cubicBezTo>
                    <a:cubicBezTo>
                      <a:pt x="42" y="615"/>
                      <a:pt x="42" y="615"/>
                      <a:pt x="42" y="615"/>
                    </a:cubicBezTo>
                    <a:cubicBezTo>
                      <a:pt x="42" y="615"/>
                      <a:pt x="42" y="615"/>
                      <a:pt x="42" y="615"/>
                    </a:cubicBezTo>
                    <a:cubicBezTo>
                      <a:pt x="129" y="458"/>
                      <a:pt x="103" y="517"/>
                      <a:pt x="103" y="439"/>
                    </a:cubicBezTo>
                    <a:cubicBezTo>
                      <a:pt x="103" y="439"/>
                      <a:pt x="103" y="439"/>
                      <a:pt x="103" y="439"/>
                    </a:cubicBezTo>
                    <a:cubicBezTo>
                      <a:pt x="103" y="245"/>
                      <a:pt x="316" y="69"/>
                      <a:pt x="519" y="69"/>
                    </a:cubicBezTo>
                    <a:cubicBezTo>
                      <a:pt x="737" y="69"/>
                      <a:pt x="927" y="213"/>
                      <a:pt x="927" y="437"/>
                    </a:cubicBezTo>
                    <a:cubicBezTo>
                      <a:pt x="927" y="652"/>
                      <a:pt x="772" y="752"/>
                      <a:pt x="792" y="880"/>
                    </a:cubicBezTo>
                    <a:cubicBezTo>
                      <a:pt x="804" y="955"/>
                      <a:pt x="850" y="1015"/>
                      <a:pt x="886" y="1079"/>
                    </a:cubicBezTo>
                    <a:cubicBezTo>
                      <a:pt x="902" y="1107"/>
                      <a:pt x="860" y="1130"/>
                      <a:pt x="844" y="1103"/>
                    </a:cubicBezTo>
                    <a:cubicBezTo>
                      <a:pt x="801" y="1026"/>
                      <a:pt x="723" y="921"/>
                      <a:pt x="746" y="819"/>
                    </a:cubicBezTo>
                    <a:cubicBezTo>
                      <a:pt x="779" y="676"/>
                      <a:pt x="878" y="610"/>
                      <a:pt x="878" y="437"/>
                    </a:cubicBezTo>
                    <a:cubicBezTo>
                      <a:pt x="878" y="134"/>
                      <a:pt x="472" y="0"/>
                      <a:pt x="241" y="242"/>
                    </a:cubicBezTo>
                    <a:cubicBezTo>
                      <a:pt x="186" y="299"/>
                      <a:pt x="151" y="370"/>
                      <a:pt x="151" y="439"/>
                    </a:cubicBezTo>
                    <a:cubicBezTo>
                      <a:pt x="151" y="439"/>
                      <a:pt x="151" y="439"/>
                      <a:pt x="151" y="439"/>
                    </a:cubicBezTo>
                    <a:cubicBezTo>
                      <a:pt x="151" y="451"/>
                      <a:pt x="152" y="464"/>
                      <a:pt x="155" y="476"/>
                    </a:cubicBezTo>
                    <a:cubicBezTo>
                      <a:pt x="160" y="506"/>
                      <a:pt x="122" y="573"/>
                      <a:pt x="84" y="639"/>
                    </a:cubicBezTo>
                    <a:cubicBezTo>
                      <a:pt x="84" y="639"/>
                      <a:pt x="84" y="639"/>
                      <a:pt x="84" y="639"/>
                    </a:cubicBezTo>
                    <a:cubicBezTo>
                      <a:pt x="50" y="699"/>
                      <a:pt x="50" y="699"/>
                      <a:pt x="50" y="699"/>
                    </a:cubicBezTo>
                    <a:cubicBezTo>
                      <a:pt x="50" y="699"/>
                      <a:pt x="50" y="699"/>
                      <a:pt x="50" y="699"/>
                    </a:cubicBezTo>
                    <a:cubicBezTo>
                      <a:pt x="48" y="709"/>
                      <a:pt x="109" y="718"/>
                      <a:pt x="123" y="721"/>
                    </a:cubicBezTo>
                    <a:cubicBezTo>
                      <a:pt x="154" y="728"/>
                      <a:pt x="139" y="759"/>
                      <a:pt x="135" y="772"/>
                    </a:cubicBezTo>
                    <a:cubicBezTo>
                      <a:pt x="134" y="779"/>
                      <a:pt x="132" y="786"/>
                      <a:pt x="129" y="793"/>
                    </a:cubicBezTo>
                    <a:cubicBezTo>
                      <a:pt x="157" y="800"/>
                      <a:pt x="193" y="793"/>
                      <a:pt x="191" y="824"/>
                    </a:cubicBezTo>
                    <a:cubicBezTo>
                      <a:pt x="189" y="856"/>
                      <a:pt x="147" y="846"/>
                      <a:pt x="124" y="842"/>
                    </a:cubicBezTo>
                    <a:cubicBezTo>
                      <a:pt x="195" y="888"/>
                      <a:pt x="98" y="942"/>
                      <a:pt x="172" y="976"/>
                    </a:cubicBezTo>
                    <a:cubicBezTo>
                      <a:pt x="206" y="992"/>
                      <a:pt x="288" y="1004"/>
                      <a:pt x="317" y="1007"/>
                    </a:cubicBezTo>
                    <a:cubicBezTo>
                      <a:pt x="379" y="1015"/>
                      <a:pt x="400" y="1018"/>
                      <a:pt x="431" y="1080"/>
                    </a:cubicBezTo>
                    <a:cubicBezTo>
                      <a:pt x="446" y="1108"/>
                      <a:pt x="403" y="1130"/>
                      <a:pt x="388" y="1102"/>
                    </a:cubicBezTo>
                    <a:cubicBezTo>
                      <a:pt x="359" y="1044"/>
                      <a:pt x="324" y="1063"/>
                      <a:pt x="218" y="1040"/>
                    </a:cubicBezTo>
                    <a:cubicBezTo>
                      <a:pt x="172" y="1030"/>
                      <a:pt x="122" y="1018"/>
                      <a:pt x="102" y="972"/>
                    </a:cubicBezTo>
                    <a:cubicBezTo>
                      <a:pt x="75" y="909"/>
                      <a:pt x="125" y="895"/>
                      <a:pt x="86" y="87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pSp>
      </p:grpSp>
      <p:sp>
        <p:nvSpPr>
          <p:cNvPr id="31" name="ZoneTexte 30"/>
          <p:cNvSpPr txBox="1"/>
          <p:nvPr/>
        </p:nvSpPr>
        <p:spPr>
          <a:xfrm>
            <a:off x="1664590" y="3701972"/>
            <a:ext cx="3085564" cy="1323439"/>
          </a:xfrm>
          <a:prstGeom prst="rect">
            <a:avLst/>
          </a:prstGeom>
          <a:noFill/>
        </p:spPr>
        <p:txBody>
          <a:bodyPr wrap="square" rtlCol="0">
            <a:spAutoFit/>
          </a:bodyPr>
          <a:lstStyle/>
          <a:p>
            <a:pPr algn="ctr"/>
            <a:r>
              <a:rPr lang="fr-FR" sz="2000" b="1" dirty="0">
                <a:solidFill>
                  <a:srgbClr val="000091"/>
                </a:solidFill>
                <a:latin typeface="Marianne" panose="02000000000000000000" pitchFamily="50" charset="0"/>
              </a:rPr>
              <a:t>Une distribution et un accompagnement par une personne préalablement formée</a:t>
            </a:r>
          </a:p>
        </p:txBody>
      </p:sp>
      <p:sp>
        <p:nvSpPr>
          <p:cNvPr id="33" name="Espace réservé du texte 3"/>
          <p:cNvSpPr txBox="1">
            <a:spLocks/>
          </p:cNvSpPr>
          <p:nvPr/>
        </p:nvSpPr>
        <p:spPr>
          <a:xfrm>
            <a:off x="4906087" y="2371034"/>
            <a:ext cx="7020921" cy="398531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dirty="0"/>
              <a:t>L’autotest doit être distribué par une personne préalablement formée (pharmacien, référent Covid-19, médiateur LAC, etc.), qui devra en outre :</a:t>
            </a:r>
          </a:p>
          <a:p>
            <a:pPr indent="-180000">
              <a:lnSpc>
                <a:spcPct val="100000"/>
              </a:lnSpc>
              <a:buFontTx/>
              <a:buChar char="-"/>
            </a:pPr>
            <a:r>
              <a:rPr lang="fr-FR" sz="1400" dirty="0"/>
              <a:t>Rappeler que l’autotest est réservé aux personnes asymptomatiques (en cas de symptôme ou si on est cas contact, il est nécessaire de réaliser un test PCR ou un test antigénique sur prélèvement </a:t>
            </a:r>
            <a:r>
              <a:rPr lang="fr-FR" sz="1400" dirty="0" err="1"/>
              <a:t>nasopharyngé</a:t>
            </a:r>
            <a:r>
              <a:rPr lang="fr-FR" sz="1400" dirty="0"/>
              <a:t>) ;</a:t>
            </a:r>
          </a:p>
          <a:p>
            <a:pPr indent="-180000">
              <a:lnSpc>
                <a:spcPct val="100000"/>
              </a:lnSpc>
              <a:buFontTx/>
              <a:buChar char="-"/>
            </a:pPr>
            <a:r>
              <a:rPr lang="fr-FR" sz="1400" dirty="0"/>
              <a:t>Expliquer comment réaliser l’auto-prélèvement et comment le résultat doit être interprété en distribuant un guide d’utilisation de l’autotest adapté ;</a:t>
            </a:r>
            <a:endParaRPr lang="fr-FR" sz="1400" dirty="0">
              <a:solidFill>
                <a:srgbClr val="FF0000"/>
              </a:solidFill>
            </a:endParaRPr>
          </a:p>
          <a:p>
            <a:pPr indent="-180000">
              <a:lnSpc>
                <a:spcPct val="100000"/>
              </a:lnSpc>
              <a:buFontTx/>
              <a:buChar char="-"/>
            </a:pPr>
            <a:r>
              <a:rPr lang="fr-FR" sz="1400" dirty="0"/>
              <a:t>Indiquer qu’une utilisation itérative de ces autotests est recommandée, 1 </a:t>
            </a:r>
            <a:r>
              <a:rPr lang="fr-FR" sz="1400" dirty="0" smtClean="0"/>
              <a:t>à </a:t>
            </a:r>
            <a:r>
              <a:rPr lang="fr-FR" sz="1400" dirty="0"/>
              <a:t>2 fois par semaine par exemple ;</a:t>
            </a:r>
          </a:p>
          <a:p>
            <a:pPr indent="-180000">
              <a:lnSpc>
                <a:spcPct val="100000"/>
              </a:lnSpc>
              <a:buFontTx/>
              <a:buChar char="-"/>
            </a:pPr>
            <a:r>
              <a:rPr lang="fr-FR" sz="1400" dirty="0"/>
              <a:t>Détailler les messages de santé publique et la conduite à tenir en cas de résultat positif et négatif :</a:t>
            </a:r>
          </a:p>
          <a:p>
            <a:pPr lvl="1" indent="-180000">
              <a:lnSpc>
                <a:spcPct val="100000"/>
              </a:lnSpc>
              <a:buFont typeface="Wingdings" panose="05000000000000000000" pitchFamily="2" charset="2"/>
              <a:buChar char="Ø"/>
            </a:pPr>
            <a:r>
              <a:rPr lang="fr-FR" sz="1400" dirty="0"/>
              <a:t>En cas de test positif : isolement immédiat et confirmation par test PCR et Isolement de 10 jours à partir du prélèvement.</a:t>
            </a:r>
          </a:p>
          <a:p>
            <a:pPr lvl="1" indent="-180000">
              <a:lnSpc>
                <a:spcPct val="100000"/>
              </a:lnSpc>
              <a:buFont typeface="Wingdings" panose="05000000000000000000" pitchFamily="2" charset="2"/>
              <a:buChar char="Ø"/>
            </a:pPr>
            <a:r>
              <a:rPr lang="fr-FR" sz="1400" dirty="0"/>
              <a:t>En cas de test négatif : rester prudent, continuer à respecter les gestes et mesures barrières</a:t>
            </a:r>
          </a:p>
          <a:p>
            <a:pPr indent="-180000">
              <a:lnSpc>
                <a:spcPct val="100000"/>
              </a:lnSpc>
              <a:buFontTx/>
              <a:buChar char="-"/>
            </a:pPr>
            <a:r>
              <a:rPr lang="fr-FR" sz="1400" dirty="0"/>
              <a:t>Inviter la personne à saisir son résultat sur le portail </a:t>
            </a:r>
            <a:r>
              <a:rPr lang="fr-FR" sz="1400" dirty="0">
                <a:hlinkClick r:id="rId4"/>
              </a:rPr>
              <a:t>https://monautotest.gouv.fr</a:t>
            </a:r>
            <a:r>
              <a:rPr lang="fr-FR" sz="1400" dirty="0"/>
              <a:t> </a:t>
            </a:r>
            <a:endParaRPr lang="fr-FR" sz="1200" dirty="0"/>
          </a:p>
          <a:p>
            <a:pPr lvl="1"/>
            <a:endParaRPr lang="fr-FR" sz="1400" dirty="0"/>
          </a:p>
          <a:p>
            <a:pPr marL="457200" lvl="1" indent="0">
              <a:buNone/>
            </a:pPr>
            <a:endParaRPr lang="fr-FR" sz="1400" dirty="0"/>
          </a:p>
        </p:txBody>
      </p:sp>
      <p:pic>
        <p:nvPicPr>
          <p:cNvPr id="34" name="Image 33"/>
          <p:cNvPicPr>
            <a:picLocks noChangeAspect="1"/>
          </p:cNvPicPr>
          <p:nvPr/>
        </p:nvPicPr>
        <p:blipFill>
          <a:blip r:embed="rId5"/>
          <a:stretch>
            <a:fillRect/>
          </a:stretch>
        </p:blipFill>
        <p:spPr>
          <a:xfrm>
            <a:off x="403412" y="5653161"/>
            <a:ext cx="625237" cy="625237"/>
          </a:xfrm>
          <a:prstGeom prst="rect">
            <a:avLst/>
          </a:prstGeom>
        </p:spPr>
      </p:pic>
      <p:sp>
        <p:nvSpPr>
          <p:cNvPr id="35" name="Triangle isocèle 34"/>
          <p:cNvSpPr/>
          <p:nvPr/>
        </p:nvSpPr>
        <p:spPr>
          <a:xfrm rot="5400000">
            <a:off x="4442445" y="4178108"/>
            <a:ext cx="425749" cy="172801"/>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262323" y="5381005"/>
            <a:ext cx="3306596" cy="1169551"/>
          </a:xfrm>
          <a:prstGeom prst="rect">
            <a:avLst/>
          </a:prstGeom>
          <a:ln>
            <a:solidFill>
              <a:srgbClr val="000091"/>
            </a:solidFill>
          </a:ln>
        </p:spPr>
        <p:txBody>
          <a:bodyPr wrap="square">
            <a:spAutoFit/>
          </a:bodyPr>
          <a:lstStyle/>
          <a:p>
            <a:pPr algn="just"/>
            <a:r>
              <a:rPr lang="fr-FR" sz="1400" dirty="0"/>
              <a:t>Chez les enfants de 3 à 15 ans, il convient de se référer aux recommandations spécifiques d’utilisation (diapositive 7), une formation complémentaire est nécessaire pour le prélèvement.</a:t>
            </a:r>
          </a:p>
        </p:txBody>
      </p:sp>
    </p:spTree>
    <p:extLst>
      <p:ext uri="{BB962C8B-B14F-4D97-AF65-F5344CB8AC3E}">
        <p14:creationId xmlns:p14="http://schemas.microsoft.com/office/powerpoint/2010/main" xmlns="" val="3637958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COMMENT ACCOMPAGNER LE PREMIER PRÉLÈVEMENT ?</a:t>
            </a:r>
            <a:endParaRPr lang="fr-FR" sz="2400" b="1" spc="400" dirty="0">
              <a:solidFill>
                <a:srgbClr val="000091"/>
              </a:solidFill>
              <a:latin typeface="Marianne" panose="02000000000000000000" pitchFamily="50" charset="0"/>
              <a:ea typeface="+mn-ea"/>
              <a:cs typeface="+mn-cs"/>
            </a:endParaRPr>
          </a:p>
        </p:txBody>
      </p:sp>
      <p:sp>
        <p:nvSpPr>
          <p:cNvPr id="32" name="ZoneTexte 31"/>
          <p:cNvSpPr txBox="1"/>
          <p:nvPr/>
        </p:nvSpPr>
        <p:spPr>
          <a:xfrm>
            <a:off x="1614348" y="2140578"/>
            <a:ext cx="3699626" cy="1015663"/>
          </a:xfrm>
          <a:prstGeom prst="rect">
            <a:avLst/>
          </a:prstGeom>
          <a:noFill/>
        </p:spPr>
        <p:txBody>
          <a:bodyPr wrap="square" rtlCol="0">
            <a:spAutoFit/>
          </a:bodyPr>
          <a:lstStyle/>
          <a:p>
            <a:pPr algn="ctr"/>
            <a:r>
              <a:rPr lang="fr-FR" sz="2000" b="1" dirty="0">
                <a:solidFill>
                  <a:srgbClr val="000091"/>
                </a:solidFill>
                <a:latin typeface="Marianne" panose="02000000000000000000" pitchFamily="50" charset="0"/>
              </a:rPr>
              <a:t>L’aménagement des locaux recommandé en cas de dépistage collectif par </a:t>
            </a:r>
            <a:r>
              <a:rPr lang="fr-FR" sz="2000" b="1" dirty="0" smtClean="0">
                <a:solidFill>
                  <a:srgbClr val="000091"/>
                </a:solidFill>
                <a:latin typeface="Marianne" panose="02000000000000000000" pitchFamily="50" charset="0"/>
              </a:rPr>
              <a:t>autotest</a:t>
            </a:r>
          </a:p>
        </p:txBody>
      </p:sp>
      <p:pic>
        <p:nvPicPr>
          <p:cNvPr id="36" name="Image 35"/>
          <p:cNvPicPr>
            <a:picLocks noChangeAspect="1"/>
          </p:cNvPicPr>
          <p:nvPr/>
        </p:nvPicPr>
        <p:blipFill>
          <a:blip r:embed="rId3">
            <a:biLevel thresh="25000"/>
            <a:extLst>
              <a:ext uri="{28A0092B-C50C-407E-A947-70E740481C1C}">
                <a14:useLocalDpi xmlns:a14="http://schemas.microsoft.com/office/drawing/2010/main" xmlns="" val="0"/>
              </a:ext>
            </a:extLst>
          </a:blip>
          <a:stretch>
            <a:fillRect/>
          </a:stretch>
        </p:blipFill>
        <p:spPr>
          <a:xfrm>
            <a:off x="403412" y="1974695"/>
            <a:ext cx="1260000" cy="1305705"/>
          </a:xfrm>
          <a:prstGeom prst="ellipse">
            <a:avLst/>
          </a:prstGeom>
          <a:solidFill>
            <a:srgbClr val="000091"/>
          </a:solidFill>
        </p:spPr>
      </p:pic>
      <p:sp>
        <p:nvSpPr>
          <p:cNvPr id="37" name="Espace réservé du texte 3"/>
          <p:cNvSpPr txBox="1">
            <a:spLocks/>
          </p:cNvSpPr>
          <p:nvPr/>
        </p:nvSpPr>
        <p:spPr>
          <a:xfrm>
            <a:off x="5659431" y="1803297"/>
            <a:ext cx="6050066" cy="16902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L’utilisation </a:t>
            </a:r>
            <a:r>
              <a:rPr lang="fr-FR" sz="1400" dirty="0"/>
              <a:t>d’un</a:t>
            </a:r>
            <a:r>
              <a:rPr lang="fr-FR" sz="1400" b="1" dirty="0">
                <a:solidFill>
                  <a:srgbClr val="000091"/>
                </a:solidFill>
              </a:rPr>
              <a:t> miroir </a:t>
            </a:r>
            <a:r>
              <a:rPr lang="fr-FR" sz="1400" dirty="0"/>
              <a:t>est recommandée pour la réalisation de l’autotest</a:t>
            </a:r>
          </a:p>
          <a:p>
            <a:r>
              <a:rPr lang="fr-FR" sz="1400" dirty="0"/>
              <a:t>Un </a:t>
            </a:r>
            <a:r>
              <a:rPr lang="fr-FR" sz="1400" b="1" dirty="0">
                <a:solidFill>
                  <a:srgbClr val="000091"/>
                </a:solidFill>
              </a:rPr>
              <a:t>point d'eau pour le lavage des mains </a:t>
            </a:r>
            <a:r>
              <a:rPr lang="fr-FR" sz="1400" dirty="0"/>
              <a:t>ou un </a:t>
            </a:r>
            <a:r>
              <a:rPr lang="fr-FR" sz="1400" b="1" dirty="0">
                <a:solidFill>
                  <a:srgbClr val="000091"/>
                </a:solidFill>
              </a:rPr>
              <a:t>point de distribution de solution hydro-alcoolique</a:t>
            </a:r>
            <a:endParaRPr lang="fr-FR" sz="1400" dirty="0"/>
          </a:p>
          <a:p>
            <a:r>
              <a:rPr lang="fr-FR" sz="1400" dirty="0"/>
              <a:t>Une </a:t>
            </a:r>
            <a:r>
              <a:rPr lang="fr-FR" sz="1400" b="1" dirty="0">
                <a:solidFill>
                  <a:srgbClr val="000091"/>
                </a:solidFill>
              </a:rPr>
              <a:t>désinfection des surfaces </a:t>
            </a:r>
            <a:r>
              <a:rPr lang="fr-FR" sz="1400" dirty="0"/>
              <a:t>à la fin de l’autotest en utilisant des produits homologués par la norme NF EN 14476 (entièrement virucides)</a:t>
            </a:r>
          </a:p>
          <a:p>
            <a:r>
              <a:rPr lang="fr-FR" sz="1400" dirty="0"/>
              <a:t>Une </a:t>
            </a:r>
            <a:r>
              <a:rPr lang="fr-FR" sz="1400" b="1" dirty="0">
                <a:solidFill>
                  <a:srgbClr val="000091"/>
                </a:solidFill>
              </a:rPr>
              <a:t>aération </a:t>
            </a:r>
            <a:r>
              <a:rPr lang="fr-FR" sz="1400" dirty="0"/>
              <a:t>des locaux est nécessaire durant la réalisation de </a:t>
            </a:r>
            <a:r>
              <a:rPr lang="fr-FR" sz="1400" dirty="0" smtClean="0"/>
              <a:t>l’autotest</a:t>
            </a:r>
          </a:p>
        </p:txBody>
      </p:sp>
      <p:sp>
        <p:nvSpPr>
          <p:cNvPr id="38" name="Triangle isocèle 37"/>
          <p:cNvSpPr/>
          <p:nvPr/>
        </p:nvSpPr>
        <p:spPr>
          <a:xfrm rot="5400000">
            <a:off x="5204822" y="2579403"/>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p:cNvSpPr/>
          <p:nvPr/>
        </p:nvSpPr>
        <p:spPr>
          <a:xfrm>
            <a:off x="5656375" y="4114607"/>
            <a:ext cx="6056177" cy="1384995"/>
          </a:xfrm>
          <a:prstGeom prst="rect">
            <a:avLst/>
          </a:prstGeom>
        </p:spPr>
        <p:txBody>
          <a:bodyPr wrap="square">
            <a:spAutoFit/>
          </a:bodyPr>
          <a:lstStyle/>
          <a:p>
            <a:pPr algn="just"/>
            <a:r>
              <a:rPr lang="fr-FR" sz="1400" dirty="0" smtClean="0"/>
              <a:t>L’ensemble </a:t>
            </a:r>
            <a:r>
              <a:rPr lang="fr-FR" sz="1400" dirty="0"/>
              <a:t>des tests négatifs placés sous emballage est évacué dans les ordures ménagères de l’établissement</a:t>
            </a:r>
            <a:r>
              <a:rPr lang="fr-FR" sz="1400" dirty="0" smtClean="0"/>
              <a:t>.</a:t>
            </a:r>
            <a:endParaRPr lang="fr-FR" sz="1400" dirty="0"/>
          </a:p>
          <a:p>
            <a:pPr algn="just"/>
            <a:r>
              <a:rPr lang="fr-FR" sz="1400" dirty="0"/>
              <a:t>Les tests positifs doivent être placés sous double emballage et stockés pendant 24 heures avant leur élimination par la filière des ordures ménagères ou immédiatement si une poubelle spécifique pour les déchets dits « DASRI » (Déchets d'Activités de Soins à Risques Infectieux) est disponible </a:t>
            </a:r>
            <a:r>
              <a:rPr lang="fr-FR" sz="1400" dirty="0" smtClean="0"/>
              <a:t>sur place.</a:t>
            </a:r>
            <a:endParaRPr lang="fr-FR" sz="1400" dirty="0"/>
          </a:p>
        </p:txBody>
      </p:sp>
      <p:sp>
        <p:nvSpPr>
          <p:cNvPr id="40" name="ZoneTexte 39"/>
          <p:cNvSpPr txBox="1"/>
          <p:nvPr/>
        </p:nvSpPr>
        <p:spPr>
          <a:xfrm>
            <a:off x="1746250" y="4453162"/>
            <a:ext cx="3435821" cy="707886"/>
          </a:xfrm>
          <a:prstGeom prst="rect">
            <a:avLst/>
          </a:prstGeom>
          <a:noFill/>
        </p:spPr>
        <p:txBody>
          <a:bodyPr wrap="square" rtlCol="0">
            <a:spAutoFit/>
          </a:bodyPr>
          <a:lstStyle/>
          <a:p>
            <a:pPr algn="ctr"/>
            <a:r>
              <a:rPr lang="fr-FR" sz="2000" b="1" dirty="0">
                <a:solidFill>
                  <a:srgbClr val="000091"/>
                </a:solidFill>
                <a:latin typeface="Marianne" panose="02000000000000000000" pitchFamily="50" charset="0"/>
              </a:rPr>
              <a:t>L’évacuation des autotests par la filière DASRI</a:t>
            </a:r>
          </a:p>
        </p:txBody>
      </p:sp>
      <p:grpSp>
        <p:nvGrpSpPr>
          <p:cNvPr id="41" name="Groupe 40"/>
          <p:cNvGrpSpPr/>
          <p:nvPr/>
        </p:nvGrpSpPr>
        <p:grpSpPr>
          <a:xfrm>
            <a:off x="403412" y="4145856"/>
            <a:ext cx="1260000" cy="1260000"/>
            <a:chOff x="7958263" y="4718136"/>
            <a:chExt cx="1260000" cy="1260000"/>
          </a:xfrm>
        </p:grpSpPr>
        <p:sp>
          <p:nvSpPr>
            <p:cNvPr id="42" name="Ellipse 41"/>
            <p:cNvSpPr/>
            <p:nvPr/>
          </p:nvSpPr>
          <p:spPr>
            <a:xfrm>
              <a:off x="7958263" y="4718136"/>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42"/>
            <p:cNvPicPr>
              <a:picLocks noChangeAspect="1"/>
            </p:cNvPicPr>
            <p:nvPr/>
          </p:nvPicPr>
          <p:blipFill>
            <a:blip r:embed="rId4" cstate="print">
              <a:lum bright="70000" contrast="-70000"/>
              <a:extLst>
                <a:ext uri="{BEBA8EAE-BF5A-486C-A8C5-ECC9F3942E4B}">
                  <a14:imgProps xmlns:a14="http://schemas.microsoft.com/office/drawing/2010/main" xmlns="">
                    <a14:imgLayer r:embed="rId5">
                      <a14:imgEffect>
                        <a14:colorTemperature colorTemp="1500"/>
                      </a14:imgEffect>
                      <a14:imgEffect>
                        <a14:saturation sat="0"/>
                      </a14:imgEffect>
                    </a14:imgLayer>
                  </a14:imgProps>
                </a:ext>
                <a:ext uri="{28A0092B-C50C-407E-A947-70E740481C1C}">
                  <a14:useLocalDpi xmlns:a14="http://schemas.microsoft.com/office/drawing/2010/main" xmlns="" val="0"/>
                </a:ext>
              </a:extLst>
            </a:blip>
            <a:stretch>
              <a:fillRect/>
            </a:stretch>
          </p:blipFill>
          <p:spPr>
            <a:xfrm>
              <a:off x="8245147" y="5005020"/>
              <a:ext cx="686233" cy="686233"/>
            </a:xfrm>
            <a:prstGeom prst="rect">
              <a:avLst/>
            </a:prstGeom>
          </p:spPr>
        </p:pic>
      </p:grpSp>
      <p:sp>
        <p:nvSpPr>
          <p:cNvPr id="44" name="Triangle isocèle 43"/>
          <p:cNvSpPr/>
          <p:nvPr/>
        </p:nvSpPr>
        <p:spPr>
          <a:xfrm rot="5400000">
            <a:off x="5204821" y="4706851"/>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space réservé du numéro de diapositive 8"/>
          <p:cNvSpPr>
            <a:spLocks noGrp="1"/>
          </p:cNvSpPr>
          <p:nvPr>
            <p:ph type="sldNum" sz="quarter" idx="12"/>
          </p:nvPr>
        </p:nvSpPr>
        <p:spPr>
          <a:xfrm>
            <a:off x="9183808" y="6356350"/>
            <a:ext cx="2743200" cy="365125"/>
          </a:xfrm>
        </p:spPr>
        <p:txBody>
          <a:bodyPr/>
          <a:lstStyle/>
          <a:p>
            <a:fld id="{AF130D2B-A145-4187-9231-579C110DE58B}" type="slidenum">
              <a:rPr lang="fr-FR" smtClean="0"/>
              <a:pPr/>
              <a:t>11</a:t>
            </a:fld>
            <a:endParaRPr lang="fr-FR"/>
          </a:p>
        </p:txBody>
      </p:sp>
    </p:spTree>
    <p:extLst>
      <p:ext uri="{BB962C8B-B14F-4D97-AF65-F5344CB8AC3E}">
        <p14:creationId xmlns:p14="http://schemas.microsoft.com/office/powerpoint/2010/main" xmlns="" val="168050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ZoneTexte 31"/>
          <p:cNvSpPr txBox="1"/>
          <p:nvPr/>
        </p:nvSpPr>
        <p:spPr>
          <a:xfrm>
            <a:off x="1604266" y="2058935"/>
            <a:ext cx="3699626" cy="707886"/>
          </a:xfrm>
          <a:prstGeom prst="rect">
            <a:avLst/>
          </a:prstGeom>
          <a:noFill/>
        </p:spPr>
        <p:txBody>
          <a:bodyPr wrap="square" rtlCol="0">
            <a:spAutoFit/>
          </a:bodyPr>
          <a:lstStyle/>
          <a:p>
            <a:pPr algn="ctr"/>
            <a:r>
              <a:rPr lang="fr-FR" sz="2000" b="1" dirty="0">
                <a:solidFill>
                  <a:srgbClr val="000091"/>
                </a:solidFill>
                <a:latin typeface="Marianne" panose="02000000000000000000" pitchFamily="50" charset="0"/>
              </a:rPr>
              <a:t>L’autotest est réalisable chez soi sans aménagement</a:t>
            </a:r>
          </a:p>
        </p:txBody>
      </p:sp>
      <p:pic>
        <p:nvPicPr>
          <p:cNvPr id="36" name="Image 35"/>
          <p:cNvPicPr>
            <a:picLocks noChangeAspect="1"/>
          </p:cNvPicPr>
          <p:nvPr/>
        </p:nvPicPr>
        <p:blipFill>
          <a:blip r:embed="rId3">
            <a:biLevel thresh="25000"/>
            <a:extLst>
              <a:ext uri="{28A0092B-C50C-407E-A947-70E740481C1C}">
                <a14:useLocalDpi xmlns:a14="http://schemas.microsoft.com/office/drawing/2010/main" xmlns="" val="0"/>
              </a:ext>
            </a:extLst>
          </a:blip>
          <a:stretch>
            <a:fillRect/>
          </a:stretch>
        </p:blipFill>
        <p:spPr>
          <a:xfrm>
            <a:off x="444977" y="1739165"/>
            <a:ext cx="1260000" cy="1305705"/>
          </a:xfrm>
          <a:prstGeom prst="ellipse">
            <a:avLst/>
          </a:prstGeom>
          <a:solidFill>
            <a:srgbClr val="000091"/>
          </a:solidFill>
        </p:spPr>
      </p:pic>
      <p:sp>
        <p:nvSpPr>
          <p:cNvPr id="37" name="Espace réservé du texte 3"/>
          <p:cNvSpPr txBox="1">
            <a:spLocks/>
          </p:cNvSpPr>
          <p:nvPr/>
        </p:nvSpPr>
        <p:spPr>
          <a:xfrm>
            <a:off x="5700996" y="1567767"/>
            <a:ext cx="6050066" cy="16902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L’utilisation </a:t>
            </a:r>
            <a:r>
              <a:rPr lang="fr-FR" sz="1400" dirty="0"/>
              <a:t>d’un</a:t>
            </a:r>
            <a:r>
              <a:rPr lang="fr-FR" sz="1400" b="1" dirty="0">
                <a:solidFill>
                  <a:srgbClr val="000091"/>
                </a:solidFill>
              </a:rPr>
              <a:t> miroir </a:t>
            </a:r>
            <a:r>
              <a:rPr lang="fr-FR" sz="1400" dirty="0"/>
              <a:t>est recommandée pour la réalisation de l’autotest</a:t>
            </a:r>
          </a:p>
          <a:p>
            <a:r>
              <a:rPr lang="fr-FR" sz="1400" dirty="0"/>
              <a:t>Un </a:t>
            </a:r>
            <a:r>
              <a:rPr lang="fr-FR" sz="1400" b="1" dirty="0">
                <a:solidFill>
                  <a:srgbClr val="000091"/>
                </a:solidFill>
              </a:rPr>
              <a:t>point d'eau pour le lavage des mains </a:t>
            </a:r>
            <a:r>
              <a:rPr lang="fr-FR" sz="1400" dirty="0"/>
              <a:t>ou un </a:t>
            </a:r>
            <a:r>
              <a:rPr lang="fr-FR" sz="1400" b="1" dirty="0">
                <a:solidFill>
                  <a:srgbClr val="000091"/>
                </a:solidFill>
              </a:rPr>
              <a:t>point de distribution de solution hydro-alcoolique avant et après la réalisation de l’autotest</a:t>
            </a:r>
          </a:p>
          <a:p>
            <a:r>
              <a:rPr lang="fr-FR" sz="1400" dirty="0"/>
              <a:t>L’auto-prélèvement doit être réalisé dans des conditions permettant de garantir la sécurité de l’ensemble des membres du foyer : il est recommandé que la personne testée réalise le prélèvement à plus de 2 mètres des autres membres du foyer et la pièce doit être par la suite aérée pendant 30 min pour éviter une contamination par aérosolisation. </a:t>
            </a:r>
          </a:p>
        </p:txBody>
      </p:sp>
      <p:sp>
        <p:nvSpPr>
          <p:cNvPr id="38" name="Triangle isocèle 37"/>
          <p:cNvSpPr/>
          <p:nvPr/>
        </p:nvSpPr>
        <p:spPr>
          <a:xfrm rot="5400000">
            <a:off x="5246387" y="2343873"/>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p:cNvSpPr/>
          <p:nvPr/>
        </p:nvSpPr>
        <p:spPr>
          <a:xfrm>
            <a:off x="5697940" y="3879077"/>
            <a:ext cx="6056177" cy="2031325"/>
          </a:xfrm>
          <a:prstGeom prst="rect">
            <a:avLst/>
          </a:prstGeom>
        </p:spPr>
        <p:txBody>
          <a:bodyPr wrap="square">
            <a:spAutoFit/>
          </a:bodyPr>
          <a:lstStyle/>
          <a:p>
            <a:pPr marL="285750" indent="-285750">
              <a:buFont typeface="Arial" panose="020B0604020202020204" pitchFamily="34" charset="0"/>
              <a:buChar char="•"/>
            </a:pPr>
            <a:r>
              <a:rPr lang="fr-FR" sz="1400" dirty="0"/>
              <a:t>Lorsque le test est négatif : élimination des déchets via le circuit des ordures ménagères. </a:t>
            </a:r>
          </a:p>
          <a:p>
            <a:pPr marL="285750" lvl="0" indent="-285750">
              <a:buFont typeface="Arial" panose="020B0604020202020204" pitchFamily="34" charset="0"/>
              <a:buChar char="•"/>
            </a:pPr>
            <a:r>
              <a:rPr lang="fr-FR" sz="1400" dirty="0"/>
              <a:t>Lorsque le test est positif : élimination via les ordures ménagères dans un double sac avec un stockage de 24h comme pour les mouchoirs et les masques des malades : </a:t>
            </a:r>
            <a:r>
              <a:rPr lang="fr-FR" sz="1400" dirty="0">
                <a:hlinkClick r:id="rId4"/>
              </a:rPr>
              <a:t>https://solidarites-sante.gouv.fr/IMG/pdf/fiche_covid19_dechets_contamines_elimination_particulier_20200323_vf.pdf</a:t>
            </a:r>
            <a:r>
              <a:rPr lang="fr-FR" sz="1400" dirty="0"/>
              <a:t>. </a:t>
            </a:r>
          </a:p>
          <a:p>
            <a:pPr marL="285750" lvl="0" indent="-285750">
              <a:buFont typeface="Arial" panose="020B0604020202020204" pitchFamily="34" charset="0"/>
              <a:buChar char="•"/>
            </a:pPr>
            <a:r>
              <a:rPr lang="fr-FR" sz="1400" dirty="0"/>
              <a:t>Les sacs de déchets contenant des autotests ne doivent pas être éliminés dans les filières recyclage (sacs et bacs jaunes de tri sélectif) </a:t>
            </a:r>
          </a:p>
        </p:txBody>
      </p:sp>
      <p:sp>
        <p:nvSpPr>
          <p:cNvPr id="40" name="ZoneTexte 39"/>
          <p:cNvSpPr txBox="1"/>
          <p:nvPr/>
        </p:nvSpPr>
        <p:spPr>
          <a:xfrm>
            <a:off x="1784760" y="4165906"/>
            <a:ext cx="3435821" cy="1323439"/>
          </a:xfrm>
          <a:prstGeom prst="rect">
            <a:avLst/>
          </a:prstGeom>
          <a:noFill/>
        </p:spPr>
        <p:txBody>
          <a:bodyPr wrap="square" rtlCol="0">
            <a:spAutoFit/>
          </a:bodyPr>
          <a:lstStyle/>
          <a:p>
            <a:pPr algn="ctr"/>
            <a:r>
              <a:rPr lang="fr-FR" sz="2000" b="1" dirty="0">
                <a:solidFill>
                  <a:srgbClr val="000091"/>
                </a:solidFill>
                <a:latin typeface="Marianne" panose="02000000000000000000" pitchFamily="50" charset="0"/>
              </a:rPr>
              <a:t>L’évacuation de l’autotest utilisé se fait dans les ordures ménagères sous certaines conditions</a:t>
            </a:r>
          </a:p>
        </p:txBody>
      </p:sp>
      <p:grpSp>
        <p:nvGrpSpPr>
          <p:cNvPr id="41" name="Groupe 40"/>
          <p:cNvGrpSpPr/>
          <p:nvPr/>
        </p:nvGrpSpPr>
        <p:grpSpPr>
          <a:xfrm>
            <a:off x="444977" y="4094750"/>
            <a:ext cx="1260000" cy="1260000"/>
            <a:chOff x="7958263" y="4718136"/>
            <a:chExt cx="1260000" cy="1260000"/>
          </a:xfrm>
        </p:grpSpPr>
        <p:sp>
          <p:nvSpPr>
            <p:cNvPr id="42" name="Ellipse 41"/>
            <p:cNvSpPr/>
            <p:nvPr/>
          </p:nvSpPr>
          <p:spPr>
            <a:xfrm>
              <a:off x="7958263" y="4718136"/>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42"/>
            <p:cNvPicPr>
              <a:picLocks noChangeAspect="1"/>
            </p:cNvPicPr>
            <p:nvPr/>
          </p:nvPicPr>
          <p:blipFill>
            <a:blip r:embed="rId5" cstate="print">
              <a:lum bright="70000" contrast="-70000"/>
              <a:extLst>
                <a:ext uri="{BEBA8EAE-BF5A-486C-A8C5-ECC9F3942E4B}">
                  <a14:imgProps xmlns:a14="http://schemas.microsoft.com/office/drawing/2010/main" xmlns="">
                    <a14:imgLayer r:embed="rId6">
                      <a14:imgEffect>
                        <a14:colorTemperature colorTemp="1500"/>
                      </a14:imgEffect>
                      <a14:imgEffect>
                        <a14:saturation sat="0"/>
                      </a14:imgEffect>
                    </a14:imgLayer>
                  </a14:imgProps>
                </a:ext>
                <a:ext uri="{28A0092B-C50C-407E-A947-70E740481C1C}">
                  <a14:useLocalDpi xmlns:a14="http://schemas.microsoft.com/office/drawing/2010/main" xmlns="" val="0"/>
                </a:ext>
              </a:extLst>
            </a:blip>
            <a:stretch>
              <a:fillRect/>
            </a:stretch>
          </p:blipFill>
          <p:spPr>
            <a:xfrm>
              <a:off x="8245147" y="5005020"/>
              <a:ext cx="686233" cy="686233"/>
            </a:xfrm>
            <a:prstGeom prst="rect">
              <a:avLst/>
            </a:prstGeom>
          </p:spPr>
        </p:pic>
      </p:grpSp>
      <p:sp>
        <p:nvSpPr>
          <p:cNvPr id="44" name="Triangle isocèle 43"/>
          <p:cNvSpPr/>
          <p:nvPr/>
        </p:nvSpPr>
        <p:spPr>
          <a:xfrm rot="5400000">
            <a:off x="5246386" y="4655745"/>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space réservé du numéro de diapositive 8"/>
          <p:cNvSpPr>
            <a:spLocks noGrp="1"/>
          </p:cNvSpPr>
          <p:nvPr>
            <p:ph type="sldNum" sz="quarter" idx="12"/>
          </p:nvPr>
        </p:nvSpPr>
        <p:spPr>
          <a:xfrm>
            <a:off x="9183808" y="6356350"/>
            <a:ext cx="2743200" cy="365125"/>
          </a:xfrm>
        </p:spPr>
        <p:txBody>
          <a:bodyPr/>
          <a:lstStyle/>
          <a:p>
            <a:fld id="{AF130D2B-A145-4187-9231-579C110DE58B}" type="slidenum">
              <a:rPr lang="fr-FR" smtClean="0"/>
              <a:pPr/>
              <a:t>12</a:t>
            </a:fld>
            <a:endParaRPr lang="fr-FR"/>
          </a:p>
        </p:txBody>
      </p:sp>
      <p:sp>
        <p:nvSpPr>
          <p:cNvPr id="16" name="Rectangle à coins arrondis 15"/>
          <p:cNvSpPr/>
          <p:nvPr/>
        </p:nvSpPr>
        <p:spPr>
          <a:xfrm>
            <a:off x="403412" y="235527"/>
            <a:ext cx="11523596" cy="872837"/>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7" name="Titre 1"/>
          <p:cNvSpPr txBox="1">
            <a:spLocks/>
          </p:cNvSpPr>
          <p:nvPr/>
        </p:nvSpPr>
        <p:spPr>
          <a:xfrm>
            <a:off x="403412" y="235527"/>
            <a:ext cx="11523596" cy="872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spc="400" dirty="0" smtClean="0">
                <a:solidFill>
                  <a:srgbClr val="000091"/>
                </a:solidFill>
                <a:latin typeface="Marianne" panose="02000000000000000000" pitchFamily="50" charset="0"/>
              </a:rPr>
              <a:t>DANS QUELLES CONDITIONS MATÉRIELLES DOIVENT ÊTRE RÉALISÉS LES AUTOTESTS EN </a:t>
            </a:r>
            <a:r>
              <a:rPr lang="fr-FR" sz="2400" b="1" u="sng" spc="400" dirty="0" smtClean="0">
                <a:solidFill>
                  <a:srgbClr val="000091"/>
                </a:solidFill>
                <a:latin typeface="Marianne" panose="02000000000000000000" pitchFamily="50" charset="0"/>
              </a:rPr>
              <a:t>UTILISATION INDIVIDUELLE</a:t>
            </a:r>
            <a:r>
              <a:rPr lang="fr-FR" sz="2400" b="1" spc="400" dirty="0" smtClean="0">
                <a:solidFill>
                  <a:srgbClr val="000091"/>
                </a:solidFill>
                <a:latin typeface="Marianne" panose="02000000000000000000" pitchFamily="50" charset="0"/>
              </a:rPr>
              <a:t>?</a:t>
            </a:r>
            <a:endParaRPr lang="fr-FR" sz="2400" b="1" spc="400" dirty="0">
              <a:solidFill>
                <a:srgbClr val="000091"/>
              </a:solidFill>
              <a:latin typeface="Marianne" panose="02000000000000000000" pitchFamily="50" charset="0"/>
            </a:endParaRPr>
          </a:p>
        </p:txBody>
      </p:sp>
      <p:cxnSp>
        <p:nvCxnSpPr>
          <p:cNvPr id="19" name="Connecteur droit 18"/>
          <p:cNvCxnSpPr/>
          <p:nvPr/>
        </p:nvCxnSpPr>
        <p:spPr>
          <a:xfrm>
            <a:off x="5697940" y="3643743"/>
            <a:ext cx="6053122" cy="13629"/>
          </a:xfrm>
          <a:prstGeom prst="line">
            <a:avLst/>
          </a:prstGeom>
          <a:ln w="12700">
            <a:solidFill>
              <a:srgbClr val="00009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31925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space réservé du numéro de diapositive 8"/>
          <p:cNvSpPr>
            <a:spLocks noGrp="1"/>
          </p:cNvSpPr>
          <p:nvPr>
            <p:ph type="sldNum" sz="quarter" idx="12"/>
          </p:nvPr>
        </p:nvSpPr>
        <p:spPr>
          <a:xfrm>
            <a:off x="9183808" y="6356350"/>
            <a:ext cx="2743200" cy="365125"/>
          </a:xfrm>
        </p:spPr>
        <p:txBody>
          <a:bodyPr/>
          <a:lstStyle/>
          <a:p>
            <a:fld id="{AF130D2B-A145-4187-9231-579C110DE58B}" type="slidenum">
              <a:rPr lang="fr-FR" smtClean="0"/>
              <a:pPr/>
              <a:t>13</a:t>
            </a:fld>
            <a:endParaRPr lang="fr-FR"/>
          </a:p>
        </p:txBody>
      </p:sp>
      <p:sp>
        <p:nvSpPr>
          <p:cNvPr id="16" name="Rectangle à coins arrondis 15"/>
          <p:cNvSpPr/>
          <p:nvPr/>
        </p:nvSpPr>
        <p:spPr>
          <a:xfrm>
            <a:off x="403412" y="235527"/>
            <a:ext cx="11523596" cy="872837"/>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7" name="Titre 1"/>
          <p:cNvSpPr txBox="1">
            <a:spLocks/>
          </p:cNvSpPr>
          <p:nvPr/>
        </p:nvSpPr>
        <p:spPr>
          <a:xfrm>
            <a:off x="721188" y="235527"/>
            <a:ext cx="10888043" cy="872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spc="400" dirty="0" smtClean="0">
                <a:solidFill>
                  <a:srgbClr val="000091"/>
                </a:solidFill>
                <a:latin typeface="Marianne" panose="02000000000000000000" pitchFamily="50" charset="0"/>
              </a:rPr>
              <a:t>LES ÉTAPES CLÉS DU PRÉLÈVEMENT NASAL CHEZ LES PERSONNES ÂGÉES DE PLUS DE 15 ANS</a:t>
            </a:r>
            <a:endParaRPr lang="fr-FR" sz="2400" b="1" spc="400" dirty="0">
              <a:solidFill>
                <a:srgbClr val="000091"/>
              </a:solidFill>
              <a:latin typeface="Marianne" panose="02000000000000000000" pitchFamily="50" charset="0"/>
            </a:endParaRPr>
          </a:p>
        </p:txBody>
      </p:sp>
      <p:pic>
        <p:nvPicPr>
          <p:cNvPr id="21" name="42948D2B-1481-46CC-98CA-262445BD6D72" descr="99AFD656-DDBF-4C8C-89C3-3A11AF67BD2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28221" y="1578835"/>
            <a:ext cx="9073976" cy="4307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15056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space réservé du numéro de diapositive 8"/>
          <p:cNvSpPr>
            <a:spLocks noGrp="1"/>
          </p:cNvSpPr>
          <p:nvPr>
            <p:ph type="sldNum" sz="quarter" idx="12"/>
          </p:nvPr>
        </p:nvSpPr>
        <p:spPr>
          <a:xfrm>
            <a:off x="9183808" y="6356350"/>
            <a:ext cx="2743200" cy="365125"/>
          </a:xfrm>
        </p:spPr>
        <p:txBody>
          <a:bodyPr/>
          <a:lstStyle/>
          <a:p>
            <a:fld id="{AF130D2B-A145-4187-9231-579C110DE58B}" type="slidenum">
              <a:rPr lang="fr-FR" smtClean="0"/>
              <a:pPr/>
              <a:t>14</a:t>
            </a:fld>
            <a:endParaRPr lang="fr-FR"/>
          </a:p>
        </p:txBody>
      </p:sp>
      <p:sp>
        <p:nvSpPr>
          <p:cNvPr id="16" name="Rectangle à coins arrondis 15"/>
          <p:cNvSpPr/>
          <p:nvPr/>
        </p:nvSpPr>
        <p:spPr>
          <a:xfrm>
            <a:off x="403412" y="235527"/>
            <a:ext cx="11523596" cy="872837"/>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7" name="Titre 1"/>
          <p:cNvSpPr txBox="1">
            <a:spLocks/>
          </p:cNvSpPr>
          <p:nvPr/>
        </p:nvSpPr>
        <p:spPr>
          <a:xfrm>
            <a:off x="721188" y="235527"/>
            <a:ext cx="10888043" cy="872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spc="400" dirty="0" smtClean="0">
                <a:solidFill>
                  <a:srgbClr val="000091"/>
                </a:solidFill>
                <a:latin typeface="Marianne" panose="02000000000000000000" pitchFamily="50" charset="0"/>
              </a:rPr>
              <a:t>QUELLES SONT LES RECOMMANDATIONS D’UTILISATION CHEZ LES PERSONNES ÂGÉES DE MOINS DE 15 ANS ?</a:t>
            </a:r>
            <a:endParaRPr lang="fr-FR" sz="2400" b="1" spc="400" dirty="0">
              <a:solidFill>
                <a:srgbClr val="000091"/>
              </a:solidFill>
              <a:latin typeface="Marianne" panose="02000000000000000000" pitchFamily="50" charset="0"/>
            </a:endParaRPr>
          </a:p>
        </p:txBody>
      </p:sp>
      <p:pic>
        <p:nvPicPr>
          <p:cNvPr id="6" name="Imag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261257" y="1944471"/>
            <a:ext cx="7454399" cy="4223249"/>
          </a:xfrm>
          <a:prstGeom prst="rect">
            <a:avLst/>
          </a:prstGeom>
        </p:spPr>
      </p:pic>
      <p:sp>
        <p:nvSpPr>
          <p:cNvPr id="7" name="Rectangle 6">
            <a:extLst>
              <a:ext uri="{FF2B5EF4-FFF2-40B4-BE49-F238E27FC236}">
                <a16:creationId xmlns:a16="http://schemas.microsoft.com/office/drawing/2014/main" xmlns="" id="{C69D8ECF-ED1A-CC41-A7BB-82DC6CBC2327}"/>
              </a:ext>
            </a:extLst>
          </p:cNvPr>
          <p:cNvSpPr/>
          <p:nvPr/>
        </p:nvSpPr>
        <p:spPr>
          <a:xfrm>
            <a:off x="228600" y="1248011"/>
            <a:ext cx="3362816" cy="3534301"/>
          </a:xfrm>
          <a:prstGeom prst="rect">
            <a:avLst/>
          </a:prstGeom>
        </p:spPr>
        <p:txBody>
          <a:bodyPr wrap="square">
            <a:spAutoFit/>
          </a:bodyPr>
          <a:lstStyle/>
          <a:p>
            <a:pPr marL="228600" indent="-228600" algn="just">
              <a:lnSpc>
                <a:spcPct val="90000"/>
              </a:lnSpc>
              <a:spcBef>
                <a:spcPts val="1000"/>
              </a:spcBef>
              <a:buFont typeface="Arial" panose="020B0604020202020204" pitchFamily="34" charset="0"/>
              <a:buChar char="•"/>
            </a:pPr>
            <a:r>
              <a:rPr lang="fr-FR" sz="1600" b="1" dirty="0">
                <a:solidFill>
                  <a:srgbClr val="000091"/>
                </a:solidFill>
              </a:rPr>
              <a:t>11-15 ans </a:t>
            </a:r>
            <a:r>
              <a:rPr lang="fr-FR" sz="1600" dirty="0"/>
              <a:t>: </a:t>
            </a:r>
            <a:r>
              <a:rPr lang="fr-FR" sz="1400" dirty="0"/>
              <a:t>l’auto-prélèvement est possible mais la lecture du résultat doit être supervisée par un adulte</a:t>
            </a:r>
          </a:p>
          <a:p>
            <a:pPr marL="228600" indent="-228600" algn="just">
              <a:lnSpc>
                <a:spcPct val="90000"/>
              </a:lnSpc>
              <a:spcBef>
                <a:spcPts val="1000"/>
              </a:spcBef>
              <a:buFont typeface="Arial" panose="020B0604020202020204" pitchFamily="34" charset="0"/>
              <a:buChar char="•"/>
            </a:pPr>
            <a:r>
              <a:rPr lang="fr-FR" sz="1600" b="1" dirty="0">
                <a:solidFill>
                  <a:srgbClr val="000091"/>
                </a:solidFill>
              </a:rPr>
              <a:t>3-11 ans </a:t>
            </a:r>
            <a:r>
              <a:rPr lang="fr-FR" sz="1600" dirty="0"/>
              <a:t>: </a:t>
            </a:r>
            <a:r>
              <a:rPr lang="fr-FR" sz="1400" dirty="0"/>
              <a:t>le prélèvement, la réalisation du test et la lecture du résultat doivent être réalisés par </a:t>
            </a:r>
            <a:r>
              <a:rPr lang="fr-FR" sz="1400" dirty="0" smtClean="0"/>
              <a:t>un professionnel </a:t>
            </a:r>
            <a:r>
              <a:rPr lang="fr-FR" sz="1400" dirty="0"/>
              <a:t>de </a:t>
            </a:r>
            <a:r>
              <a:rPr lang="fr-FR" sz="1400" dirty="0" smtClean="0"/>
              <a:t>santé ou un médiateur de lutte anti-</a:t>
            </a:r>
            <a:r>
              <a:rPr lang="fr-FR" sz="1400" dirty="0" err="1" smtClean="0"/>
              <a:t>covid</a:t>
            </a:r>
            <a:r>
              <a:rPr lang="fr-FR" sz="1400" dirty="0" smtClean="0"/>
              <a:t>, un </a:t>
            </a:r>
            <a:r>
              <a:rPr lang="fr-FR" sz="1400" dirty="0"/>
              <a:t>parent, </a:t>
            </a:r>
            <a:r>
              <a:rPr lang="fr-FR" sz="1400" dirty="0" smtClean="0"/>
              <a:t>ou un personnel encadrant préalablement formé à cet effet. </a:t>
            </a:r>
            <a:r>
              <a:rPr lang="fr-FR" sz="1400" dirty="0"/>
              <a:t>L</a:t>
            </a:r>
            <a:r>
              <a:rPr lang="fr-FR" sz="1400" dirty="0" smtClean="0"/>
              <a:t>’enfant peut s’auto-prélever, dès qu’il indique se sentir à l’aise et après avoir été déjà prélevé une ou deux fois par un des adultes précédemment cités.</a:t>
            </a:r>
          </a:p>
          <a:p>
            <a:pPr marL="228600" indent="-228600" algn="just">
              <a:lnSpc>
                <a:spcPct val="90000"/>
              </a:lnSpc>
              <a:spcBef>
                <a:spcPts val="1000"/>
              </a:spcBef>
              <a:buFont typeface="Arial" panose="020B0604020202020204" pitchFamily="34" charset="0"/>
              <a:buChar char="•"/>
            </a:pPr>
            <a:r>
              <a:rPr lang="fr-FR" sz="1600" b="1" dirty="0" smtClean="0">
                <a:solidFill>
                  <a:srgbClr val="000091"/>
                </a:solidFill>
              </a:rPr>
              <a:t>0-3 </a:t>
            </a:r>
            <a:r>
              <a:rPr lang="fr-FR" sz="1600" b="1" dirty="0">
                <a:solidFill>
                  <a:srgbClr val="000091"/>
                </a:solidFill>
              </a:rPr>
              <a:t>ans </a:t>
            </a:r>
            <a:r>
              <a:rPr lang="fr-FR" sz="1600" dirty="0"/>
              <a:t>: </a:t>
            </a:r>
            <a:r>
              <a:rPr lang="fr-FR" sz="1400" dirty="0"/>
              <a:t>l’usage des autotests n’est pas </a:t>
            </a:r>
            <a:r>
              <a:rPr lang="fr-FR" sz="1400" dirty="0" smtClean="0"/>
              <a:t>autorisé</a:t>
            </a:r>
          </a:p>
        </p:txBody>
      </p:sp>
      <p:sp>
        <p:nvSpPr>
          <p:cNvPr id="10" name="Rectangle 9">
            <a:extLst>
              <a:ext uri="{FF2B5EF4-FFF2-40B4-BE49-F238E27FC236}">
                <a16:creationId xmlns:a16="http://schemas.microsoft.com/office/drawing/2014/main" xmlns="" id="{C69D8ECF-ED1A-CC41-A7BB-82DC6CBC2327}"/>
              </a:ext>
            </a:extLst>
          </p:cNvPr>
          <p:cNvSpPr/>
          <p:nvPr/>
        </p:nvSpPr>
        <p:spPr>
          <a:xfrm>
            <a:off x="3816366" y="1248011"/>
            <a:ext cx="7899290" cy="507831"/>
          </a:xfrm>
          <a:prstGeom prst="rect">
            <a:avLst/>
          </a:prstGeom>
        </p:spPr>
        <p:txBody>
          <a:bodyPr wrap="square">
            <a:spAutoFit/>
          </a:bodyPr>
          <a:lstStyle/>
          <a:p>
            <a:pPr marL="285750" indent="-285750" algn="just">
              <a:lnSpc>
                <a:spcPct val="90000"/>
              </a:lnSpc>
              <a:spcBef>
                <a:spcPts val="1000"/>
              </a:spcBef>
              <a:buFont typeface="Wingdings" panose="05000000000000000000" pitchFamily="2" charset="2"/>
              <a:buChar char="Ø"/>
            </a:pPr>
            <a:r>
              <a:rPr lang="fr-FR" sz="1600" b="1" dirty="0" smtClean="0">
                <a:solidFill>
                  <a:srgbClr val="000091"/>
                </a:solidFill>
              </a:rPr>
              <a:t>Une vidéo et un guide d’utilisation de l’autotest chez les enfants </a:t>
            </a:r>
            <a:r>
              <a:rPr lang="fr-FR" sz="1400" dirty="0" smtClean="0"/>
              <a:t>sont disponibles sur le site internet du ministère des solidarités et de la santé </a:t>
            </a:r>
            <a:endParaRPr lang="fr-FR" sz="1400" dirty="0"/>
          </a:p>
        </p:txBody>
      </p:sp>
      <p:sp>
        <p:nvSpPr>
          <p:cNvPr id="3" name="Rectangle 2"/>
          <p:cNvSpPr/>
          <p:nvPr/>
        </p:nvSpPr>
        <p:spPr>
          <a:xfrm>
            <a:off x="403412" y="5217486"/>
            <a:ext cx="3188004" cy="867930"/>
          </a:xfrm>
          <a:prstGeom prst="rect">
            <a:avLst/>
          </a:prstGeom>
          <a:ln>
            <a:solidFill>
              <a:srgbClr val="FF0000"/>
            </a:solidFill>
          </a:ln>
        </p:spPr>
        <p:txBody>
          <a:bodyPr wrap="square">
            <a:spAutoFit/>
          </a:bodyPr>
          <a:lstStyle/>
          <a:p>
            <a:pPr lvl="2" algn="just">
              <a:lnSpc>
                <a:spcPct val="90000"/>
              </a:lnSpc>
              <a:spcBef>
                <a:spcPts val="1000"/>
              </a:spcBef>
            </a:pPr>
            <a:r>
              <a:rPr lang="fr-FR" sz="1400" dirty="0">
                <a:solidFill>
                  <a:srgbClr val="FF0000"/>
                </a:solidFill>
              </a:rPr>
              <a:t>Pour les enfants âgés de </a:t>
            </a:r>
            <a:r>
              <a:rPr lang="fr-FR" sz="1400" b="1" dirty="0">
                <a:solidFill>
                  <a:srgbClr val="FF0000"/>
                </a:solidFill>
              </a:rPr>
              <a:t>moins de 6 ans</a:t>
            </a:r>
            <a:r>
              <a:rPr lang="fr-FR" sz="1400" dirty="0">
                <a:solidFill>
                  <a:srgbClr val="FF0000"/>
                </a:solidFill>
              </a:rPr>
              <a:t>, les tests </a:t>
            </a:r>
            <a:r>
              <a:rPr lang="fr-FR" sz="1400" b="1" dirty="0">
                <a:solidFill>
                  <a:srgbClr val="FF0000"/>
                </a:solidFill>
              </a:rPr>
              <a:t>PCR sur prélèvement salivaire </a:t>
            </a:r>
            <a:r>
              <a:rPr lang="fr-FR" sz="1400" dirty="0">
                <a:solidFill>
                  <a:srgbClr val="FF0000"/>
                </a:solidFill>
              </a:rPr>
              <a:t>sont à privilégier</a:t>
            </a:r>
          </a:p>
        </p:txBody>
      </p:sp>
      <p:pic>
        <p:nvPicPr>
          <p:cNvPr id="9" name="Image 8"/>
          <p:cNvPicPr>
            <a:picLocks noChangeAspect="1"/>
          </p:cNvPicPr>
          <p:nvPr/>
        </p:nvPicPr>
        <p:blipFill>
          <a:blip r:embed="rId4"/>
          <a:stretch>
            <a:fillRect/>
          </a:stretch>
        </p:blipFill>
        <p:spPr>
          <a:xfrm>
            <a:off x="677063" y="5416734"/>
            <a:ext cx="463336" cy="469433"/>
          </a:xfrm>
          <a:prstGeom prst="rect">
            <a:avLst/>
          </a:prstGeom>
        </p:spPr>
      </p:pic>
    </p:spTree>
    <p:extLst>
      <p:ext uri="{BB962C8B-B14F-4D97-AF65-F5344CB8AC3E}">
        <p14:creationId xmlns:p14="http://schemas.microsoft.com/office/powerpoint/2010/main" xmlns="" val="1186337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403412" y="277090"/>
            <a:ext cx="11523596" cy="651164"/>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 name="Titre 1"/>
          <p:cNvSpPr>
            <a:spLocks noGrp="1"/>
          </p:cNvSpPr>
          <p:nvPr>
            <p:ph type="title"/>
          </p:nvPr>
        </p:nvSpPr>
        <p:spPr>
          <a:xfrm>
            <a:off x="403412" y="277090"/>
            <a:ext cx="11523596" cy="651164"/>
          </a:xfrm>
          <a:ln>
            <a:noFill/>
          </a:ln>
        </p:spPr>
        <p:txBody>
          <a:bodyPr>
            <a:noAutofit/>
          </a:bodyPr>
          <a:lstStyle/>
          <a:p>
            <a:pPr algn="ctr"/>
            <a:r>
              <a:rPr lang="fr-FR" sz="2400" b="1" spc="400" dirty="0" smtClean="0">
                <a:solidFill>
                  <a:srgbClr val="000091"/>
                </a:solidFill>
                <a:latin typeface="Marianne" panose="02000000000000000000" pitchFamily="50" charset="0"/>
              </a:rPr>
              <a:t>QUELLE CONDUITE À TENIR SELON LE RÉSULTAT ?</a:t>
            </a:r>
            <a:endParaRPr lang="fr-FR" sz="2400" b="1" spc="400" dirty="0">
              <a:solidFill>
                <a:srgbClr val="000091"/>
              </a:solidFill>
              <a:latin typeface="Marianne" panose="02000000000000000000" pitchFamily="50" charset="0"/>
              <a:ea typeface="+mn-ea"/>
              <a:cs typeface="+mn-cs"/>
            </a:endParaRPr>
          </a:p>
        </p:txBody>
      </p:sp>
      <p:sp>
        <p:nvSpPr>
          <p:cNvPr id="45" name="Espace réservé du numéro de diapositive 8"/>
          <p:cNvSpPr>
            <a:spLocks noGrp="1"/>
          </p:cNvSpPr>
          <p:nvPr>
            <p:ph type="sldNum" sz="quarter" idx="12"/>
          </p:nvPr>
        </p:nvSpPr>
        <p:spPr>
          <a:xfrm>
            <a:off x="9183808" y="6356350"/>
            <a:ext cx="2743200" cy="365125"/>
          </a:xfrm>
        </p:spPr>
        <p:txBody>
          <a:bodyPr/>
          <a:lstStyle/>
          <a:p>
            <a:fld id="{AF130D2B-A145-4187-9231-579C110DE58B}" type="slidenum">
              <a:rPr lang="fr-FR" smtClean="0"/>
              <a:pPr/>
              <a:t>15</a:t>
            </a:fld>
            <a:endParaRPr lang="fr-FR"/>
          </a:p>
        </p:txBody>
      </p:sp>
      <p:sp>
        <p:nvSpPr>
          <p:cNvPr id="15" name="Ellipse 14"/>
          <p:cNvSpPr/>
          <p:nvPr/>
        </p:nvSpPr>
        <p:spPr>
          <a:xfrm>
            <a:off x="3067043" y="1186030"/>
            <a:ext cx="474370" cy="391575"/>
          </a:xfrm>
          <a:prstGeom prst="ellipse">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chemeClr val="bg1"/>
                </a:solidFill>
              </a:rPr>
              <a:t>+</a:t>
            </a:r>
            <a:endParaRPr lang="fr-FR" b="1" dirty="0">
              <a:solidFill>
                <a:schemeClr val="bg1"/>
              </a:solidFill>
            </a:endParaRPr>
          </a:p>
        </p:txBody>
      </p:sp>
      <p:sp>
        <p:nvSpPr>
          <p:cNvPr id="16" name="Ellipse 15"/>
          <p:cNvSpPr/>
          <p:nvPr/>
        </p:nvSpPr>
        <p:spPr>
          <a:xfrm>
            <a:off x="3073413" y="4881007"/>
            <a:ext cx="468000" cy="468000"/>
          </a:xfrm>
          <a:prstGeom prst="ellipse">
            <a:avLst/>
          </a:prstGeom>
          <a:solidFill>
            <a:schemeClr val="accent6"/>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36000" bIns="108000" rtlCol="0" anchor="ctr"/>
          <a:lstStyle/>
          <a:p>
            <a:pPr algn="ctr"/>
            <a:r>
              <a:rPr lang="fr-FR" sz="4400" b="1" dirty="0">
                <a:solidFill>
                  <a:schemeClr val="bg1"/>
                </a:solidFill>
              </a:rPr>
              <a:t>-</a:t>
            </a:r>
            <a:endParaRPr lang="fr-FR" sz="1400" b="1" dirty="0">
              <a:solidFill>
                <a:schemeClr val="bg1"/>
              </a:solidFill>
            </a:endParaRPr>
          </a:p>
        </p:txBody>
      </p:sp>
      <p:sp>
        <p:nvSpPr>
          <p:cNvPr id="17" name="Rectangle à coins arrondis 16"/>
          <p:cNvSpPr/>
          <p:nvPr/>
        </p:nvSpPr>
        <p:spPr>
          <a:xfrm>
            <a:off x="626355" y="1107317"/>
            <a:ext cx="8426474" cy="346470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626355" y="4760111"/>
            <a:ext cx="8426473" cy="1728239"/>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732679" y="1656319"/>
            <a:ext cx="8208335" cy="2803844"/>
          </a:xfrm>
          <a:prstGeom prst="rect">
            <a:avLst/>
          </a:prstGeom>
        </p:spPr>
        <p:txBody>
          <a:bodyPr wrap="square">
            <a:spAutoFit/>
          </a:bodyPr>
          <a:lstStyle/>
          <a:p>
            <a:pPr marL="228600" indent="-228600">
              <a:lnSpc>
                <a:spcPct val="90000"/>
              </a:lnSpc>
              <a:spcBef>
                <a:spcPts val="1000"/>
              </a:spcBef>
              <a:buFont typeface="Arial" panose="020B0604020202020204" pitchFamily="34" charset="0"/>
              <a:buChar char="•"/>
            </a:pPr>
            <a:r>
              <a:rPr lang="fr-FR" sz="1400" b="1" dirty="0">
                <a:solidFill>
                  <a:srgbClr val="000091"/>
                </a:solidFill>
              </a:rPr>
              <a:t>Je m’isole pour une durée de 10 jours </a:t>
            </a:r>
            <a:r>
              <a:rPr lang="fr-FR" sz="1400" b="1" dirty="0" smtClean="0">
                <a:solidFill>
                  <a:srgbClr val="000091"/>
                </a:solidFill>
              </a:rPr>
              <a:t>immédiatement.</a:t>
            </a:r>
            <a:r>
              <a:rPr lang="fr-FR" sz="1400" b="1" dirty="0" smtClean="0"/>
              <a:t> </a:t>
            </a:r>
            <a:r>
              <a:rPr lang="fr-FR" sz="1400" dirty="0" smtClean="0"/>
              <a:t>Si </a:t>
            </a:r>
            <a:r>
              <a:rPr lang="fr-FR" sz="1400" dirty="0"/>
              <a:t>des symptômes apparaissent, je m’isole pour 10 jours supplémentaires à partir du début des symptômes; si j’ai encore de de la fièvre au 10</a:t>
            </a:r>
            <a:r>
              <a:rPr lang="fr-FR" sz="1400" baseline="30000" dirty="0"/>
              <a:t>e</a:t>
            </a:r>
            <a:r>
              <a:rPr lang="fr-FR" sz="1400" dirty="0"/>
              <a:t> jour, je reste isolé 48 heures après la disparition de la </a:t>
            </a:r>
            <a:r>
              <a:rPr lang="fr-FR" sz="1400" dirty="0" smtClean="0"/>
              <a:t>fièvre.</a:t>
            </a:r>
            <a:endParaRPr lang="fr-FR" sz="1400" dirty="0"/>
          </a:p>
          <a:p>
            <a:pPr marL="228600" indent="-228600">
              <a:lnSpc>
                <a:spcPct val="90000"/>
              </a:lnSpc>
              <a:spcBef>
                <a:spcPts val="1000"/>
              </a:spcBef>
              <a:buFont typeface="Arial" panose="020B0604020202020204" pitchFamily="34" charset="0"/>
              <a:buChar char="•"/>
            </a:pPr>
            <a:r>
              <a:rPr lang="fr-FR" sz="1400" b="1" dirty="0">
                <a:solidFill>
                  <a:srgbClr val="000091"/>
                </a:solidFill>
              </a:rPr>
              <a:t>J’effectue sans délai un test PCR </a:t>
            </a:r>
            <a:r>
              <a:rPr lang="fr-FR" sz="1400" dirty="0"/>
              <a:t>sur prélèvement </a:t>
            </a:r>
            <a:r>
              <a:rPr lang="fr-FR" sz="1400" dirty="0" err="1"/>
              <a:t>nasopharyngé</a:t>
            </a:r>
            <a:r>
              <a:rPr lang="fr-FR" sz="1400" dirty="0"/>
              <a:t> de confirmation. La confirmation par test PCR permettra à l'Assurance Maladie de contacter les personnes que j’ai croisées pour qu’elles s’isolent et se fassent </a:t>
            </a:r>
            <a:r>
              <a:rPr lang="fr-FR" sz="1400" dirty="0" smtClean="0"/>
              <a:t>tester, mais aussi de </a:t>
            </a:r>
            <a:r>
              <a:rPr lang="fr-FR" sz="1400" dirty="0"/>
              <a:t>me délivrer un arrêt de travail et de me </a:t>
            </a:r>
            <a:r>
              <a:rPr lang="fr-FR" sz="1400" dirty="0" smtClean="0"/>
              <a:t>proposer éventuellement </a:t>
            </a:r>
            <a:r>
              <a:rPr lang="fr-FR" sz="1400" dirty="0"/>
              <a:t>une solution d'isolement </a:t>
            </a:r>
            <a:r>
              <a:rPr lang="fr-FR" sz="1400" dirty="0" smtClean="0"/>
              <a:t>adaptée.</a:t>
            </a:r>
            <a:endParaRPr lang="fr-FR" sz="1400" dirty="0"/>
          </a:p>
          <a:p>
            <a:pPr marL="228600" indent="-228600">
              <a:lnSpc>
                <a:spcPct val="90000"/>
              </a:lnSpc>
              <a:spcBef>
                <a:spcPts val="1000"/>
              </a:spcBef>
              <a:buFont typeface="Arial" panose="020B0604020202020204" pitchFamily="34" charset="0"/>
              <a:buChar char="•"/>
            </a:pPr>
            <a:r>
              <a:rPr lang="fr-FR" sz="1400" b="1" dirty="0" smtClean="0">
                <a:solidFill>
                  <a:srgbClr val="000091"/>
                </a:solidFill>
              </a:rPr>
              <a:t>Je contacte mon médecin traitant.</a:t>
            </a:r>
            <a:r>
              <a:rPr lang="fr-FR" sz="1400" dirty="0" smtClean="0"/>
              <a:t> </a:t>
            </a:r>
            <a:r>
              <a:rPr lang="fr-FR" sz="1400" dirty="0"/>
              <a:t>Il pourra m’indiquer la marche à suivre, me prescrire des masques chirurgicaux et un arrêt de travail si besoin. </a:t>
            </a:r>
            <a:endParaRPr lang="fr-FR" sz="1400" b="1" dirty="0" smtClean="0"/>
          </a:p>
          <a:p>
            <a:pPr marL="228600" indent="-228600">
              <a:lnSpc>
                <a:spcPct val="90000"/>
              </a:lnSpc>
              <a:spcBef>
                <a:spcPts val="1000"/>
              </a:spcBef>
              <a:buFont typeface="Arial" panose="020B0604020202020204" pitchFamily="34" charset="0"/>
              <a:buChar char="•"/>
            </a:pPr>
            <a:r>
              <a:rPr lang="fr-FR" sz="1400" dirty="0" smtClean="0"/>
              <a:t>Je </a:t>
            </a:r>
            <a:r>
              <a:rPr lang="fr-FR" sz="1400" dirty="0"/>
              <a:t>continue de</a:t>
            </a:r>
            <a:r>
              <a:rPr lang="fr-FR" sz="1400" b="1" dirty="0"/>
              <a:t> </a:t>
            </a:r>
            <a:r>
              <a:rPr lang="fr-FR" sz="1400" b="1" dirty="0">
                <a:solidFill>
                  <a:srgbClr val="000091"/>
                </a:solidFill>
              </a:rPr>
              <a:t>respecter scrupuleusement les gestes et mesures barrières pendant 7 jours </a:t>
            </a:r>
            <a:r>
              <a:rPr lang="fr-FR" sz="1400" dirty="0"/>
              <a:t>après ma </a:t>
            </a:r>
            <a:r>
              <a:rPr lang="fr-FR" sz="1400" dirty="0" smtClean="0"/>
              <a:t>durée d'isolement </a:t>
            </a:r>
            <a:r>
              <a:rPr lang="fr-FR" sz="1400" dirty="0"/>
              <a:t>pour ne pas mettre en danger mon entourage et notamment les personnes les plus </a:t>
            </a:r>
            <a:r>
              <a:rPr lang="fr-FR" sz="1400" dirty="0" smtClean="0"/>
              <a:t>vulnérables. Si </a:t>
            </a:r>
            <a:r>
              <a:rPr lang="fr-FR" sz="1400" dirty="0"/>
              <a:t>possible, je privilégie le </a:t>
            </a:r>
            <a:r>
              <a:rPr lang="fr-FR" sz="1400" dirty="0" smtClean="0"/>
              <a:t>télétravail.</a:t>
            </a:r>
            <a:endParaRPr lang="fr-FR" sz="1400" dirty="0"/>
          </a:p>
        </p:txBody>
      </p:sp>
      <p:sp>
        <p:nvSpPr>
          <p:cNvPr id="20" name="ZoneTexte 19"/>
          <p:cNvSpPr txBox="1"/>
          <p:nvPr/>
        </p:nvSpPr>
        <p:spPr>
          <a:xfrm>
            <a:off x="3664694" y="1210415"/>
            <a:ext cx="2830848" cy="359488"/>
          </a:xfrm>
          <a:prstGeom prst="rect">
            <a:avLst/>
          </a:prstGeom>
          <a:noFill/>
          <a:ln>
            <a:noFill/>
          </a:ln>
        </p:spPr>
        <p:txBody>
          <a:bodyPr wrap="square" lIns="36000" rIns="36000" rtlCol="0" anchor="ctr">
            <a:noAutofit/>
          </a:bodyPr>
          <a:lstStyle/>
          <a:p>
            <a:r>
              <a:rPr lang="fr-FR" b="1" dirty="0">
                <a:solidFill>
                  <a:srgbClr val="FF0000"/>
                </a:solidFill>
              </a:rPr>
              <a:t>Mon test est positif</a:t>
            </a:r>
          </a:p>
        </p:txBody>
      </p:sp>
      <p:sp>
        <p:nvSpPr>
          <p:cNvPr id="21" name="ZoneTexte 20"/>
          <p:cNvSpPr txBox="1"/>
          <p:nvPr/>
        </p:nvSpPr>
        <p:spPr>
          <a:xfrm>
            <a:off x="3714014" y="4953233"/>
            <a:ext cx="2830848" cy="292624"/>
          </a:xfrm>
          <a:prstGeom prst="rect">
            <a:avLst/>
          </a:prstGeom>
          <a:noFill/>
          <a:ln>
            <a:noFill/>
          </a:ln>
        </p:spPr>
        <p:txBody>
          <a:bodyPr wrap="square" lIns="36000" rIns="36000" rtlCol="0" anchor="ctr">
            <a:noAutofit/>
          </a:bodyPr>
          <a:lstStyle/>
          <a:p>
            <a:r>
              <a:rPr lang="fr-FR" b="1" dirty="0">
                <a:solidFill>
                  <a:schemeClr val="accent6"/>
                </a:solidFill>
              </a:rPr>
              <a:t>Mon test est négatif</a:t>
            </a:r>
          </a:p>
        </p:txBody>
      </p:sp>
      <p:sp>
        <p:nvSpPr>
          <p:cNvPr id="22" name="Rectangle 21"/>
          <p:cNvSpPr/>
          <p:nvPr/>
        </p:nvSpPr>
        <p:spPr>
          <a:xfrm>
            <a:off x="732678" y="5344958"/>
            <a:ext cx="8208335" cy="1124410"/>
          </a:xfrm>
          <a:prstGeom prst="rect">
            <a:avLst/>
          </a:prstGeom>
        </p:spPr>
        <p:txBody>
          <a:bodyPr wrap="square">
            <a:spAutoFit/>
          </a:bodyPr>
          <a:lstStyle/>
          <a:p>
            <a:pPr marL="228600" indent="-228600">
              <a:lnSpc>
                <a:spcPct val="90000"/>
              </a:lnSpc>
              <a:spcBef>
                <a:spcPts val="1000"/>
              </a:spcBef>
              <a:buFont typeface="Arial" panose="020B0604020202020204" pitchFamily="34" charset="0"/>
              <a:buChar char="•"/>
            </a:pPr>
            <a:r>
              <a:rPr lang="fr-FR" sz="1400" b="1" dirty="0">
                <a:solidFill>
                  <a:srgbClr val="000091"/>
                </a:solidFill>
              </a:rPr>
              <a:t>Je continue de respecter les gestes </a:t>
            </a:r>
            <a:r>
              <a:rPr lang="fr-FR" sz="1400" b="1" dirty="0" smtClean="0">
                <a:solidFill>
                  <a:srgbClr val="000091"/>
                </a:solidFill>
              </a:rPr>
              <a:t>barrières</a:t>
            </a:r>
            <a:r>
              <a:rPr lang="fr-FR" sz="1400" dirty="0" smtClean="0">
                <a:solidFill>
                  <a:srgbClr val="000091"/>
                </a:solidFill>
              </a:rPr>
              <a:t> </a:t>
            </a:r>
            <a:r>
              <a:rPr lang="fr-FR" sz="1400" dirty="0" smtClean="0"/>
              <a:t>et les recommandations des autorités sanitaires.</a:t>
            </a:r>
            <a:endParaRPr lang="fr-FR" sz="1400" dirty="0"/>
          </a:p>
          <a:p>
            <a:pPr marL="228600" indent="-228600">
              <a:lnSpc>
                <a:spcPct val="90000"/>
              </a:lnSpc>
              <a:spcBef>
                <a:spcPts val="1000"/>
              </a:spcBef>
              <a:buFont typeface="Arial" panose="020B0604020202020204" pitchFamily="34" charset="0"/>
              <a:buChar char="•"/>
            </a:pPr>
            <a:r>
              <a:rPr lang="fr-FR" sz="1400" b="1" dirty="0">
                <a:solidFill>
                  <a:srgbClr val="000091"/>
                </a:solidFill>
              </a:rPr>
              <a:t>Au moindre doute ou si je commence à avoir des symptômes, </a:t>
            </a:r>
            <a:r>
              <a:rPr lang="fr-FR" sz="1400" b="1" dirty="0" smtClean="0">
                <a:solidFill>
                  <a:srgbClr val="000091"/>
                </a:solidFill>
              </a:rPr>
              <a:t>j’effectue un </a:t>
            </a:r>
            <a:r>
              <a:rPr lang="fr-FR" sz="1400" b="1" dirty="0">
                <a:solidFill>
                  <a:srgbClr val="000091"/>
                </a:solidFill>
              </a:rPr>
              <a:t>test PCR ou antigénique </a:t>
            </a:r>
            <a:r>
              <a:rPr lang="fr-FR" sz="1400" b="1" dirty="0" smtClean="0">
                <a:solidFill>
                  <a:srgbClr val="000091"/>
                </a:solidFill>
              </a:rPr>
              <a:t>sur prélèvement </a:t>
            </a:r>
            <a:r>
              <a:rPr lang="fr-FR" sz="1400" b="1" dirty="0" err="1" smtClean="0">
                <a:solidFill>
                  <a:srgbClr val="000091"/>
                </a:solidFill>
              </a:rPr>
              <a:t>nasopharyngé</a:t>
            </a:r>
            <a:r>
              <a:rPr lang="fr-FR" sz="1400" b="1" dirty="0" smtClean="0">
                <a:solidFill>
                  <a:srgbClr val="000091"/>
                </a:solidFill>
              </a:rPr>
              <a:t>.</a:t>
            </a:r>
            <a:endParaRPr lang="fr-FR" sz="1400" b="1" dirty="0">
              <a:solidFill>
                <a:srgbClr val="000091"/>
              </a:solidFill>
            </a:endParaRPr>
          </a:p>
          <a:p>
            <a:pPr marL="228600" indent="-228600">
              <a:lnSpc>
                <a:spcPct val="90000"/>
              </a:lnSpc>
              <a:spcBef>
                <a:spcPts val="1000"/>
              </a:spcBef>
              <a:buFont typeface="Arial" panose="020B0604020202020204" pitchFamily="34" charset="0"/>
              <a:buChar char="•"/>
            </a:pPr>
            <a:r>
              <a:rPr lang="fr-FR" sz="1400" b="1" dirty="0">
                <a:solidFill>
                  <a:srgbClr val="000091"/>
                </a:solidFill>
              </a:rPr>
              <a:t>J’effectue régulièrement des autotests </a:t>
            </a:r>
            <a:r>
              <a:rPr lang="fr-FR" sz="1400" dirty="0"/>
              <a:t>: une itération une à deux fois par semaine est </a:t>
            </a:r>
            <a:r>
              <a:rPr lang="fr-FR" sz="1400" dirty="0" smtClean="0"/>
              <a:t>recommandée.</a:t>
            </a:r>
            <a:endParaRPr lang="fr-FR" sz="1400" dirty="0"/>
          </a:p>
        </p:txBody>
      </p:sp>
      <p:sp>
        <p:nvSpPr>
          <p:cNvPr id="23" name="ZoneTexte 22"/>
          <p:cNvSpPr txBox="1"/>
          <p:nvPr/>
        </p:nvSpPr>
        <p:spPr>
          <a:xfrm>
            <a:off x="9293949" y="3180637"/>
            <a:ext cx="2522918" cy="923330"/>
          </a:xfrm>
          <a:prstGeom prst="rect">
            <a:avLst/>
          </a:prstGeom>
          <a:solidFill>
            <a:srgbClr val="000091"/>
          </a:solidFill>
          <a:ln>
            <a:solidFill>
              <a:schemeClr val="tx1"/>
            </a:solidFill>
          </a:ln>
        </p:spPr>
        <p:txBody>
          <a:bodyPr wrap="square" rtlCol="0" anchor="ctr">
            <a:spAutoFit/>
          </a:bodyPr>
          <a:lstStyle/>
          <a:p>
            <a:pPr algn="ctr"/>
            <a:r>
              <a:rPr lang="fr-FR" b="1" dirty="0" smtClean="0">
                <a:solidFill>
                  <a:srgbClr val="FF0000"/>
                </a:solidFill>
                <a:latin typeface="Marianne" panose="02000000000000000000"/>
              </a:rPr>
              <a:t>Positif</a:t>
            </a:r>
            <a:r>
              <a:rPr lang="fr-FR" b="1" dirty="0" smtClean="0">
                <a:solidFill>
                  <a:schemeClr val="bg1"/>
                </a:solidFill>
                <a:latin typeface="Marianne" panose="02000000000000000000"/>
              </a:rPr>
              <a:t> ou </a:t>
            </a:r>
            <a:r>
              <a:rPr lang="fr-FR" b="1" dirty="0" smtClean="0">
                <a:solidFill>
                  <a:srgbClr val="33CC33"/>
                </a:solidFill>
                <a:latin typeface="Marianne" panose="02000000000000000000"/>
              </a:rPr>
              <a:t>négatif</a:t>
            </a:r>
            <a:r>
              <a:rPr lang="fr-FR" b="1" dirty="0" smtClean="0">
                <a:solidFill>
                  <a:schemeClr val="bg1"/>
                </a:solidFill>
                <a:latin typeface="Marianne" panose="02000000000000000000"/>
              </a:rPr>
              <a:t>, j’indique mon résultat sur </a:t>
            </a:r>
            <a:r>
              <a:rPr lang="fr-FR" dirty="0" smtClean="0">
                <a:solidFill>
                  <a:srgbClr val="FFFFFF"/>
                </a:solidFill>
                <a:latin typeface="Marianne" panose="02000000000000000000"/>
                <a:hlinkClick r:id="rId3"/>
              </a:rPr>
              <a:t>www.monautotest.gouv.fr</a:t>
            </a:r>
            <a:endParaRPr lang="fr-FR" dirty="0" smtClean="0">
              <a:solidFill>
                <a:srgbClr val="FFFFFF"/>
              </a:solidFill>
              <a:latin typeface="Marianne" panose="02000000000000000000"/>
            </a:endParaRPr>
          </a:p>
        </p:txBody>
      </p:sp>
    </p:spTree>
    <p:extLst>
      <p:ext uri="{BB962C8B-B14F-4D97-AF65-F5344CB8AC3E}">
        <p14:creationId xmlns:p14="http://schemas.microsoft.com/office/powerpoint/2010/main" xmlns="" val="555648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à coins arrondis 15"/>
          <p:cNvSpPr/>
          <p:nvPr/>
        </p:nvSpPr>
        <p:spPr>
          <a:xfrm>
            <a:off x="403412" y="235527"/>
            <a:ext cx="11523596" cy="872837"/>
          </a:xfrm>
          <a:prstGeom prst="roundRect">
            <a:avLst/>
          </a:prstGeom>
          <a:ln>
            <a:solidFill>
              <a:srgbClr val="00009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7" name="Titre 1"/>
          <p:cNvSpPr txBox="1">
            <a:spLocks/>
          </p:cNvSpPr>
          <p:nvPr/>
        </p:nvSpPr>
        <p:spPr>
          <a:xfrm>
            <a:off x="721188" y="235527"/>
            <a:ext cx="10888043" cy="872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spc="400" dirty="0" smtClean="0">
                <a:solidFill>
                  <a:srgbClr val="000091"/>
                </a:solidFill>
                <a:latin typeface="Marianne" panose="02000000000000000000" pitchFamily="50" charset="0"/>
              </a:rPr>
              <a:t>QUEL SUPPORTS DE COMMUNICATION  PEUVENT ÊTRE DIFFUSÉS AUX PERSONNES TESTÉES ?</a:t>
            </a:r>
            <a:endParaRPr lang="fr-FR" sz="2400" b="1" spc="400" dirty="0">
              <a:solidFill>
                <a:srgbClr val="000091"/>
              </a:solidFill>
              <a:latin typeface="Marianne" panose="02000000000000000000" pitchFamily="50" charset="0"/>
            </a:endParaRPr>
          </a:p>
        </p:txBody>
      </p:sp>
      <p:sp>
        <p:nvSpPr>
          <p:cNvPr id="12" name="ZoneTexte 11"/>
          <p:cNvSpPr txBox="1"/>
          <p:nvPr/>
        </p:nvSpPr>
        <p:spPr>
          <a:xfrm>
            <a:off x="445117" y="1152188"/>
            <a:ext cx="7964592" cy="1015663"/>
          </a:xfrm>
          <a:prstGeom prst="rect">
            <a:avLst/>
          </a:prstGeom>
          <a:noFill/>
        </p:spPr>
        <p:txBody>
          <a:bodyPr wrap="square" rtlCol="0">
            <a:spAutoFit/>
          </a:bodyPr>
          <a:lstStyle/>
          <a:p>
            <a:pPr marL="285750" indent="-285750" algn="just">
              <a:buFont typeface="Wingdings" panose="05000000000000000000" pitchFamily="2" charset="2"/>
              <a:buChar char="Ø"/>
            </a:pPr>
            <a:r>
              <a:rPr lang="fr-FR" sz="1500" b="1" dirty="0" smtClean="0">
                <a:solidFill>
                  <a:srgbClr val="000091"/>
                </a:solidFill>
              </a:rPr>
              <a:t>L’ensemble des documents de communication</a:t>
            </a:r>
            <a:r>
              <a:rPr lang="fr-FR" sz="1500" dirty="0" smtClean="0"/>
              <a:t> (guides, vidéo) figurent sur le site du Ministère des solidarités et de la santé.</a:t>
            </a:r>
          </a:p>
          <a:p>
            <a:pPr marL="285750" indent="-285750" algn="just">
              <a:buFont typeface="Wingdings" panose="05000000000000000000" pitchFamily="2" charset="2"/>
              <a:buChar char="Ø"/>
            </a:pPr>
            <a:r>
              <a:rPr lang="fr-FR" sz="1500" b="1" dirty="0" smtClean="0">
                <a:solidFill>
                  <a:srgbClr val="000091"/>
                </a:solidFill>
              </a:rPr>
              <a:t>En fonction de la personne à qui on distribue l’autotest </a:t>
            </a:r>
            <a:r>
              <a:rPr lang="fr-FR" sz="1500" dirty="0" smtClean="0"/>
              <a:t>(adulte, enfant, personne en situation de handicap), </a:t>
            </a:r>
            <a:r>
              <a:rPr lang="fr-FR" sz="1500" b="1" dirty="0" smtClean="0">
                <a:solidFill>
                  <a:srgbClr val="000091"/>
                </a:solidFill>
              </a:rPr>
              <a:t>le guide d’utilisation doit être adapté.</a:t>
            </a:r>
            <a:endParaRPr lang="fr-FR" sz="1500" b="1" dirty="0">
              <a:solidFill>
                <a:srgbClr val="000091"/>
              </a:solidFill>
            </a:endParaRPr>
          </a:p>
        </p:txBody>
      </p:sp>
      <p:sp>
        <p:nvSpPr>
          <p:cNvPr id="13" name="Espace réservé du numéro de diapositive 2"/>
          <p:cNvSpPr>
            <a:spLocks noGrp="1"/>
          </p:cNvSpPr>
          <p:nvPr>
            <p:ph type="sldNum" sz="quarter" idx="12"/>
          </p:nvPr>
        </p:nvSpPr>
        <p:spPr>
          <a:xfrm>
            <a:off x="9183808" y="6356350"/>
            <a:ext cx="2743200" cy="365125"/>
          </a:xfrm>
        </p:spPr>
        <p:txBody>
          <a:bodyPr/>
          <a:lstStyle/>
          <a:p>
            <a:fld id="{733122C9-A0B9-462F-8757-0847AD287B63}" type="slidenum">
              <a:rPr lang="fr-FR" smtClean="0"/>
              <a:pPr/>
              <a:t>16</a:t>
            </a:fld>
            <a:endParaRPr lang="fr-FR" dirty="0"/>
          </a:p>
        </p:txBody>
      </p:sp>
      <p:pic>
        <p:nvPicPr>
          <p:cNvPr id="14" name="9C9211EA-9B44-41FF-8781-785D512162A8" descr="FE6561AA-70EB-4CB9-92B1-D9D21B6831F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12756" y="3710323"/>
            <a:ext cx="2049816" cy="2902254"/>
          </a:xfrm>
          <a:prstGeom prst="rect">
            <a:avLst/>
          </a:prstGeom>
          <a:noFill/>
          <a:ln w="9525">
            <a:solidFill>
              <a:srgbClr val="000091"/>
            </a:solidFill>
            <a:miter lim="800000"/>
            <a:headEnd/>
            <a:tailEnd/>
          </a:ln>
          <a:extLst>
            <a:ext uri="{909E8E84-426E-40DD-AFC4-6F175D3DCCD1}">
              <a14:hiddenFill xmlns:a14="http://schemas.microsoft.com/office/drawing/2010/main" xmlns="">
                <a:solidFill>
                  <a:srgbClr val="FFFFFF"/>
                </a:solidFill>
              </a14:hiddenFill>
            </a:ext>
          </a:extLst>
        </p:spPr>
      </p:pic>
      <p:pic>
        <p:nvPicPr>
          <p:cNvPr id="15" name="B20D3583-9F03-45E5-92E7-84F5BD35388B" descr="966333CE-9783-43C2-9BB2-7E434ADBAB4A"/>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1705" y="2876110"/>
            <a:ext cx="2196433" cy="3109843"/>
          </a:xfrm>
          <a:prstGeom prst="rect">
            <a:avLst/>
          </a:prstGeom>
          <a:noFill/>
          <a:ln w="9525">
            <a:solidFill>
              <a:srgbClr val="000091"/>
            </a:solidFill>
            <a:miter lim="800000"/>
            <a:headEnd/>
            <a:tailEnd/>
          </a:ln>
          <a:extLst>
            <a:ext uri="{909E8E84-426E-40DD-AFC4-6F175D3DCCD1}">
              <a14:hiddenFill xmlns:a14="http://schemas.microsoft.com/office/drawing/2010/main" xmlns="">
                <a:solidFill>
                  <a:srgbClr val="FFFFFF"/>
                </a:solidFill>
              </a14:hiddenFill>
            </a:ext>
          </a:extLst>
        </p:spPr>
      </p:pic>
      <p:pic>
        <p:nvPicPr>
          <p:cNvPr id="18" name="6B47D2FC-1F3B-472F-8EFB-9A1ECCFCFC88" descr="EC485DA1-1F36-4E5B-8959-8E7F09840ADD"/>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55824" y="3710323"/>
            <a:ext cx="2072589" cy="2934496"/>
          </a:xfrm>
          <a:prstGeom prst="rect">
            <a:avLst/>
          </a:prstGeom>
          <a:noFill/>
          <a:ln w="9525">
            <a:solidFill>
              <a:srgbClr val="000091"/>
            </a:solidFill>
            <a:miter lim="800000"/>
            <a:headEnd/>
            <a:tailEnd/>
          </a:ln>
          <a:extLst>
            <a:ext uri="{909E8E84-426E-40DD-AFC4-6F175D3DCCD1}">
              <a14:hiddenFill xmlns:a14="http://schemas.microsoft.com/office/drawing/2010/main" xmlns="">
                <a:solidFill>
                  <a:srgbClr val="FFFFFF"/>
                </a:solidFill>
              </a14:hiddenFill>
            </a:ext>
          </a:extLst>
        </p:spPr>
      </p:pic>
      <p:pic>
        <p:nvPicPr>
          <p:cNvPr id="19" name="3617DE86-DB58-4F4E-B0F2-1B4AFB5AD26C" descr="4CDD13F5-3C4B-42C6-B4CB-EF6BF45F97F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649275" y="2876111"/>
            <a:ext cx="2192435" cy="3104182"/>
          </a:xfrm>
          <a:prstGeom prst="rect">
            <a:avLst/>
          </a:prstGeom>
          <a:noFill/>
          <a:ln w="9525">
            <a:solidFill>
              <a:srgbClr val="000091"/>
            </a:solidFill>
            <a:miter lim="800000"/>
            <a:headEnd/>
            <a:tailEnd/>
          </a:ln>
          <a:extLst>
            <a:ext uri="{909E8E84-426E-40DD-AFC4-6F175D3DCCD1}">
              <a14:hiddenFill xmlns:a14="http://schemas.microsoft.com/office/drawing/2010/main" xmlns="">
                <a:solidFill>
                  <a:srgbClr val="FFFFFF"/>
                </a:solidFill>
              </a14:hiddenFill>
            </a:ext>
          </a:extLst>
        </p:spPr>
      </p:pic>
      <p:pic>
        <p:nvPicPr>
          <p:cNvPr id="20" name="26EDA6A7-C5A5-4689-AD26-B39108F30FDB" descr="5C12C40F-C359-4300-BC96-962E81BAB1F1"/>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658396" y="2958230"/>
            <a:ext cx="3184969" cy="2037139"/>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pic>
        <p:nvPicPr>
          <p:cNvPr id="21" name="A2C41E2D-C46D-44AC-B4AD-F37FE0E11C01" descr="9BDE06ED-EDEC-4B34-8785-3732778098D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0201051" y="1646973"/>
            <a:ext cx="1725957" cy="4538626"/>
          </a:xfrm>
          <a:prstGeom prst="rect">
            <a:avLst/>
          </a:prstGeom>
          <a:noFill/>
          <a:ln w="9525">
            <a:solidFill>
              <a:srgbClr val="000091"/>
            </a:solidFill>
            <a:miter lim="800000"/>
            <a:headEnd/>
            <a:tailEnd/>
          </a:ln>
          <a:extLst>
            <a:ext uri="{909E8E84-426E-40DD-AFC4-6F175D3DCCD1}">
              <a14:hiddenFill xmlns:a14="http://schemas.microsoft.com/office/drawing/2010/main" xmlns="">
                <a:solidFill>
                  <a:srgbClr val="FFFFFF"/>
                </a:solidFill>
              </a14:hiddenFill>
            </a:ext>
          </a:extLst>
        </p:spPr>
      </p:pic>
      <p:sp>
        <p:nvSpPr>
          <p:cNvPr id="22" name="ZoneTexte 21"/>
          <p:cNvSpPr txBox="1"/>
          <p:nvPr/>
        </p:nvSpPr>
        <p:spPr>
          <a:xfrm>
            <a:off x="1522625" y="2267096"/>
            <a:ext cx="3340016" cy="369332"/>
          </a:xfrm>
          <a:prstGeom prst="rect">
            <a:avLst/>
          </a:prstGeom>
          <a:solidFill>
            <a:srgbClr val="000091"/>
          </a:solidFill>
          <a:ln>
            <a:solidFill>
              <a:srgbClr val="00009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dirty="0" smtClean="0">
                <a:solidFill>
                  <a:schemeClr val="bg1"/>
                </a:solidFill>
                <a:latin typeface="Marianne" panose="02000000000000000000"/>
              </a:rPr>
              <a:t>Des guides d’utilisation</a:t>
            </a:r>
            <a:endParaRPr lang="fr-FR" dirty="0">
              <a:solidFill>
                <a:schemeClr val="bg1"/>
              </a:solidFill>
              <a:latin typeface="Marianne" panose="02000000000000000000"/>
            </a:endParaRPr>
          </a:p>
        </p:txBody>
      </p:sp>
      <p:sp>
        <p:nvSpPr>
          <p:cNvPr id="23" name="ZoneTexte 22"/>
          <p:cNvSpPr txBox="1"/>
          <p:nvPr/>
        </p:nvSpPr>
        <p:spPr>
          <a:xfrm>
            <a:off x="7105750" y="5054231"/>
            <a:ext cx="2290260" cy="646331"/>
          </a:xfrm>
          <a:prstGeom prst="rect">
            <a:avLst/>
          </a:prstGeom>
          <a:solidFill>
            <a:srgbClr val="000091"/>
          </a:solidFill>
          <a:ln>
            <a:solidFill>
              <a:srgbClr val="00009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dirty="0" smtClean="0">
                <a:solidFill>
                  <a:schemeClr val="bg1"/>
                </a:solidFill>
                <a:latin typeface="Marianne" panose="02000000000000000000"/>
              </a:rPr>
              <a:t>Un tutoriel avec des explications</a:t>
            </a:r>
            <a:endParaRPr lang="fr-FR" dirty="0">
              <a:solidFill>
                <a:schemeClr val="bg1"/>
              </a:solidFill>
              <a:latin typeface="Marianne" panose="02000000000000000000"/>
            </a:endParaRPr>
          </a:p>
        </p:txBody>
      </p:sp>
      <p:sp>
        <p:nvSpPr>
          <p:cNvPr id="24" name="ZoneTexte 23"/>
          <p:cNvSpPr txBox="1"/>
          <p:nvPr/>
        </p:nvSpPr>
        <p:spPr>
          <a:xfrm>
            <a:off x="8862255" y="1323807"/>
            <a:ext cx="1748940" cy="646331"/>
          </a:xfrm>
          <a:prstGeom prst="rect">
            <a:avLst/>
          </a:prstGeom>
          <a:solidFill>
            <a:srgbClr val="000091"/>
          </a:solidFill>
          <a:ln>
            <a:solidFill>
              <a:srgbClr val="00009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dirty="0" smtClean="0">
                <a:solidFill>
                  <a:schemeClr val="bg1"/>
                </a:solidFill>
                <a:latin typeface="Marianne" panose="02000000000000000000"/>
              </a:rPr>
              <a:t>Un portail dédié</a:t>
            </a:r>
          </a:p>
          <a:p>
            <a:pPr algn="ctr"/>
            <a:r>
              <a:rPr lang="fr-FR" dirty="0" smtClean="0">
                <a:solidFill>
                  <a:schemeClr val="bg1"/>
                </a:solidFill>
                <a:latin typeface="Marianne" panose="02000000000000000000"/>
              </a:rPr>
              <a:t>aux résultats</a:t>
            </a:r>
            <a:endParaRPr lang="fr-FR" dirty="0">
              <a:solidFill>
                <a:schemeClr val="bg1"/>
              </a:solidFill>
              <a:latin typeface="Marianne" panose="02000000000000000000"/>
            </a:endParaRPr>
          </a:p>
        </p:txBody>
      </p:sp>
    </p:spTree>
    <p:extLst>
      <p:ext uri="{BB962C8B-B14F-4D97-AF65-F5344CB8AC3E}">
        <p14:creationId xmlns:p14="http://schemas.microsoft.com/office/powerpoint/2010/main" xmlns="" val="5101081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10556</TotalTime>
  <Words>3118</Words>
  <Application>Microsoft Office PowerPoint</Application>
  <PresentationFormat>Personnalisé</PresentationFormat>
  <Paragraphs>190</Paragraphs>
  <Slides>16</Slides>
  <Notes>15</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Thème Office</vt:lpstr>
      <vt:lpstr>Diapositive 1</vt:lpstr>
      <vt:lpstr>OBJECTIFS DU DOCUMENT </vt:lpstr>
      <vt:lpstr>Diapositive 3</vt:lpstr>
      <vt:lpstr>QUELLES SONT LES DIFFÉRENCES ENTRE LES TYPES DE TESTS AUTORISÉS?</vt:lpstr>
      <vt:lpstr>QU’EST-CE QU’UN AUTOTEST ? (1/2)</vt:lpstr>
      <vt:lpstr>QU’EST-CE QU’UN AUTOTEST ? (2/2)</vt:lpstr>
      <vt:lpstr>QUI PEUT BÉNÉFICIER D’UN AUTOTEST ?</vt:lpstr>
      <vt:lpstr>QUELS AUTOTESTS SONT UTILISABLES ?</vt:lpstr>
      <vt:lpstr>COMMENT SE FOURNIR EN AUTOTESTS ?</vt:lpstr>
      <vt:lpstr>COMMENT ACCOMPAGNER LE PREMIER PRÉLÈVEMENT ?</vt:lpstr>
      <vt:lpstr>COMMENT ACCOMPAGNER LE PREMIER PRÉLÈVEMENT ?</vt:lpstr>
      <vt:lpstr>Diapositive 12</vt:lpstr>
      <vt:lpstr>Diapositive 13</vt:lpstr>
      <vt:lpstr>Diapositive 14</vt:lpstr>
      <vt:lpstr>QUELLE CONDUITE À TENIR SELON LE RÉSULTAT ?</vt:lpstr>
      <vt:lpstr>Diapositive 16</vt:lpstr>
    </vt:vector>
  </TitlesOfParts>
  <Company>PPT/DSI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marion.marty@igas.gouv.fr</dc:creator>
  <cp:lastModifiedBy>CHAUVAIN, Nicolas</cp:lastModifiedBy>
  <cp:revision>441</cp:revision>
  <cp:lastPrinted>2021-04-02T17:15:16Z</cp:lastPrinted>
  <dcterms:created xsi:type="dcterms:W3CDTF">2020-10-20T09:20:45Z</dcterms:created>
  <dcterms:modified xsi:type="dcterms:W3CDTF">2021-08-11T13:09:25Z</dcterms:modified>
</cp:coreProperties>
</file>