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906000" cy="6858000" type="A4"/>
  <p:notesSz cx="9906000" cy="6858000"/>
  <p:defaultTextStyle>
    <a:defPPr>
      <a:defRPr lang="fr-F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44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 bwMode="auto">
          <a:xfrm>
            <a:off x="742950" y="2130426"/>
            <a:ext cx="8420100" cy="1470025"/>
          </a:xfrm>
        </p:spPr>
        <p:txBody>
          <a:bodyPr/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 bwMode="auto">
          <a:xfrm>
            <a:off x="1485900" y="3886200"/>
            <a:ext cx="69342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fr-FR"/>
              <a:t>Cliquez pour modifier le style des sous-titres du masque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EE90DA9-D2FE-4864-831F-647F74A29CBC}" type="datetime1">
              <a:rPr lang="fr-FR"/>
              <a:t>20/07/2022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DB379A7-CFAD-4F36-800E-CA43756D9305}" type="datetime1">
              <a:rPr lang="fr-FR"/>
              <a:t>20/07/2022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Titre de sec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AB7E5F8-4403-473B-A7CA-3250F4FCA586}" type="datetime1">
              <a:rPr lang="fr-FR"/>
              <a:t>20/07/2022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 bwMode="auto"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27C1F1F-5EB2-45A1-AF3C-293E97AED214}" type="datetime1">
              <a:rPr lang="fr-FR"/>
              <a:t>20/07/2022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a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 bwMode="auto"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4ADB78-5D78-4BB4-B309-177FD0E1BD7A}" type="datetime1">
              <a:rPr lang="fr-FR"/>
              <a:t>20/07/2022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re seu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7C1877F-BD27-46A5-A946-21C7376E9F35}" type="datetime1">
              <a:rPr lang="fr-FR"/>
              <a:t>20/07/2022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V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E63E5E3-2014-4EFC-9505-BE7FB8853960}" type="datetime1">
              <a:rPr lang="fr-FR"/>
              <a:t>20/07/2022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u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auto"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24A4538-546E-4FA3-A846-D6AEB42C6B24}" type="datetime1">
              <a:rPr lang="fr-FR"/>
              <a:t>20/07/2022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Image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 bwMode="auto"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fr-FR"/>
              <a:t>Cliquez sur l'icône pour ajouter une image</a:t>
            </a:r>
            <a:endParaRPr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5BB21C3-D64B-4D66-A4E1-D69D49437A05}" type="datetime1">
              <a:rPr lang="fr-FR"/>
              <a:t>20/07/2022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re et texte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DD97BDB-4A30-4190-A1FD-110740DC013F}" type="datetime1">
              <a:rPr lang="fr-FR"/>
              <a:t>20/07/2022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Titre vertical et tex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 bwMode="auto">
          <a:xfrm>
            <a:off x="7181850" y="274639"/>
            <a:ext cx="2228850" cy="5851525"/>
          </a:xfrm>
        </p:spPr>
        <p:txBody>
          <a:bodyPr vert="eaVert"/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 bwMode="auto">
          <a:xfrm>
            <a:off x="495300" y="274639"/>
            <a:ext cx="6521450" cy="5851525"/>
          </a:xfrm>
        </p:spPr>
        <p:txBody>
          <a:bodyPr vert="eaVert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83A7C54-F54F-4861-B9E0-AA1A5373EAB9}" type="datetime1">
              <a:rPr lang="fr-FR"/>
              <a:t>20/07/2022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 bwMode="auto">
          <a:xfrm>
            <a:off x="1520619" y="11784"/>
            <a:ext cx="7433235" cy="829981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fr-FR"/>
              <a:t>Cliquez pour modifier le style du titre</a:t>
            </a:r>
          </a:p>
        </p:txBody>
      </p:sp>
      <p:cxnSp>
        <p:nvCxnSpPr>
          <p:cNvPr id="9" name="Connecteur droit 8"/>
          <p:cNvCxnSpPr>
            <a:cxnSpLocks/>
          </p:cNvCxnSpPr>
          <p:nvPr userDrawn="1"/>
        </p:nvCxnSpPr>
        <p:spPr bwMode="auto">
          <a:xfrm>
            <a:off x="0" y="836712"/>
            <a:ext cx="9906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auto">
          <a:xfrm>
            <a:off x="495300" y="6356351"/>
            <a:ext cx="2311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337B843-A375-4793-BCFE-53737E6F5B34}" type="datetime1">
              <a:rPr lang="fr-FR"/>
              <a:t>20/07/2022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auto"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auto">
          <a:xfrm>
            <a:off x="7099300" y="6356351"/>
            <a:ext cx="2311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12" Type="http://schemas.openxmlformats.org/officeDocument/2006/relationships/image" Target="../media/image10.png"/><Relationship Id="rId2" Type="http://schemas.openxmlformats.org/officeDocument/2006/relationships/hyperlink" Target="https://www.affiligue.org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png"/><Relationship Id="rId14" Type="http://schemas.openxmlformats.org/officeDocument/2006/relationships/image" Target="../media/image1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9.png"/><Relationship Id="rId5" Type="http://schemas.openxmlformats.org/officeDocument/2006/relationships/image" Target="../media/image4.jpg"/><Relationship Id="rId10" Type="http://schemas.openxmlformats.org/officeDocument/2006/relationships/image" Target="../media/image18.png"/><Relationship Id="rId4" Type="http://schemas.openxmlformats.org/officeDocument/2006/relationships/image" Target="../media/image14.jp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85" name="Connecteur droit 84"/>
          <p:cNvCxnSpPr>
            <a:cxnSpLocks/>
          </p:cNvCxnSpPr>
          <p:nvPr/>
        </p:nvCxnSpPr>
        <p:spPr bwMode="auto">
          <a:xfrm flipH="1">
            <a:off x="272480" y="6237312"/>
            <a:ext cx="8280919" cy="0"/>
          </a:xfrm>
          <a:prstGeom prst="line">
            <a:avLst/>
          </a:prstGeom>
          <a:ln w="25400"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 bwMode="auto">
          <a:xfrm>
            <a:off x="1280592" y="332656"/>
            <a:ext cx="3366374" cy="24006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000" b="1">
                <a:solidFill>
                  <a:srgbClr val="347C93"/>
                </a:solidFill>
                <a:latin typeface="Roboto"/>
                <a:ea typeface="Roboto"/>
                <a:cs typeface="Roboto"/>
              </a:rPr>
              <a:t>Votre première connexion</a:t>
            </a:r>
            <a:endParaRPr/>
          </a:p>
          <a:p>
            <a:pPr>
              <a:spcAft>
                <a:spcPts val="600"/>
              </a:spcAft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Tapez </a:t>
            </a:r>
            <a:r>
              <a:rPr lang="fr-FR" sz="1000" u="sng">
                <a:latin typeface="Roboto"/>
                <a:ea typeface="Roboto"/>
                <a:cs typeface="Roboto"/>
                <a:hlinkClick r:id="rId2" tooltip="https://www.affiligue.org/"/>
              </a:rPr>
              <a:t>https://www.affiligue.org</a:t>
            </a:r>
            <a:endParaRPr lang="fr-FR" sz="1000">
              <a:latin typeface="Roboto"/>
              <a:ea typeface="Roboto"/>
              <a:cs typeface="Roboto"/>
            </a:endParaRPr>
          </a:p>
          <a:p>
            <a:pPr algn="just">
              <a:spcAft>
                <a:spcPts val="600"/>
              </a:spcAft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Sur la page d’accueil, cliquez sur le bouton « Recevoir mes identifiants » et tapez votre numéro d’adhérent présent sur votre licence. Cliquez sur le bouton « Recevoir mon mot de passe ».</a:t>
            </a:r>
            <a:endParaRPr/>
          </a:p>
          <a:p>
            <a:pPr algn="just">
              <a:spcAft>
                <a:spcPts val="600"/>
              </a:spcAft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Ouvrez votre boite mail (il arrive parfois que le mail soit retenu dans le dossier « indésirable » ou « Spam »)</a:t>
            </a:r>
            <a:endParaRPr/>
          </a:p>
          <a:p>
            <a:pPr algn="just">
              <a:spcAft>
                <a:spcPts val="600"/>
              </a:spcAft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Ouvrez à nouveau la page d’accueil et saisissez vos données personnelles de connexion dans « Identifiants » et « Mot de passe » (ou faites un copier-coller depuis le mail qui vous a été envoyé).</a:t>
            </a:r>
            <a:endParaRPr/>
          </a:p>
          <a:p>
            <a:pPr algn="just">
              <a:spcAft>
                <a:spcPts val="600"/>
              </a:spcAft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Cliquez sur se connecter.</a:t>
            </a:r>
            <a:endParaRPr/>
          </a:p>
        </p:txBody>
      </p:sp>
      <p:sp>
        <p:nvSpPr>
          <p:cNvPr id="5" name="Rectangle 4"/>
          <p:cNvSpPr/>
          <p:nvPr/>
        </p:nvSpPr>
        <p:spPr bwMode="auto">
          <a:xfrm>
            <a:off x="272480" y="260648"/>
            <a:ext cx="4524503" cy="48245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780466" y="2996952"/>
            <a:ext cx="2276616" cy="1440160"/>
          </a:xfrm>
          <a:prstGeom prst="rect">
            <a:avLst/>
          </a:prstGeom>
        </p:spPr>
      </p:pic>
      <p:sp>
        <p:nvSpPr>
          <p:cNvPr id="46" name="ZoneTexte 45"/>
          <p:cNvSpPr txBox="1"/>
          <p:nvPr/>
        </p:nvSpPr>
        <p:spPr bwMode="auto">
          <a:xfrm>
            <a:off x="1280592" y="5077633"/>
            <a:ext cx="340132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000" b="1" dirty="0">
                <a:solidFill>
                  <a:srgbClr val="F07E12"/>
                </a:solidFill>
                <a:latin typeface="Roboto"/>
                <a:ea typeface="Roboto"/>
                <a:cs typeface="Roboto"/>
              </a:rPr>
              <a:t>Pour plus d’informations, une aide départementale est à votre disposition pour vous accompagner :</a:t>
            </a:r>
            <a:endParaRPr dirty="0"/>
          </a:p>
          <a:p>
            <a:pPr>
              <a:defRPr/>
            </a:pPr>
            <a:r>
              <a:rPr lang="fr-FR" sz="1000" u="sng" dirty="0">
                <a:latin typeface="Roboto"/>
                <a:ea typeface="Roboto"/>
                <a:cs typeface="Roboto"/>
              </a:rPr>
              <a:t>Adresse du comité ou de la fédération </a:t>
            </a:r>
            <a:endParaRPr u="sng" dirty="0"/>
          </a:p>
          <a:p>
            <a:pPr>
              <a:defRPr/>
            </a:pPr>
            <a:r>
              <a:rPr lang="fr-FR" sz="1000" b="1" dirty="0">
                <a:latin typeface="Roboto"/>
                <a:ea typeface="Roboto"/>
                <a:cs typeface="Roboto"/>
              </a:rPr>
              <a:t>UFOLEP Somme</a:t>
            </a:r>
            <a:br>
              <a:rPr lang="fr-FR" sz="1000" b="1" dirty="0">
                <a:latin typeface="Roboto"/>
                <a:ea typeface="Roboto"/>
                <a:cs typeface="Roboto"/>
              </a:rPr>
            </a:br>
            <a:r>
              <a:rPr lang="fr-FR" sz="1000" b="1" dirty="0">
                <a:latin typeface="Roboto"/>
                <a:ea typeface="Roboto"/>
                <a:cs typeface="Roboto"/>
              </a:rPr>
              <a:t>51 rue Sully – 80000 AMIENS</a:t>
            </a:r>
          </a:p>
          <a:p>
            <a:pPr>
              <a:defRPr/>
            </a:pPr>
            <a:r>
              <a:rPr lang="fr-FR" sz="1000" b="1" dirty="0">
                <a:latin typeface="Roboto"/>
              </a:rPr>
              <a:t>Tél : 03-22-52-49-16</a:t>
            </a:r>
          </a:p>
          <a:p>
            <a:pPr>
              <a:defRPr/>
            </a:pPr>
            <a:endParaRPr dirty="0"/>
          </a:p>
        </p:txBody>
      </p:sp>
      <p:sp>
        <p:nvSpPr>
          <p:cNvPr id="73" name="Rectangle 72"/>
          <p:cNvSpPr/>
          <p:nvPr/>
        </p:nvSpPr>
        <p:spPr bwMode="auto">
          <a:xfrm>
            <a:off x="344488" y="5013176"/>
            <a:ext cx="780087" cy="720080"/>
          </a:xfrm>
          <a:prstGeom prst="rect">
            <a:avLst/>
          </a:prstGeom>
          <a:solidFill>
            <a:srgbClr val="F07E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78" name="Image 77" descr="premiere-connexion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16496" y="260648"/>
            <a:ext cx="720080" cy="720080"/>
          </a:xfrm>
          <a:prstGeom prst="rect">
            <a:avLst/>
          </a:prstGeom>
        </p:spPr>
      </p:pic>
      <p:pic>
        <p:nvPicPr>
          <p:cNvPr id="81" name="Image 80" descr="appelle-fd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38938" y="5085184"/>
            <a:ext cx="429005" cy="648072"/>
          </a:xfrm>
          <a:prstGeom prst="rect">
            <a:avLst/>
          </a:prstGeom>
        </p:spPr>
      </p:pic>
      <p:pic>
        <p:nvPicPr>
          <p:cNvPr id="47" name="Image 46" descr="logo ligue-usep.jpg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44488" y="6309320"/>
            <a:ext cx="576064" cy="306417"/>
          </a:xfrm>
          <a:prstGeom prst="rect">
            <a:avLst/>
          </a:prstGeom>
        </p:spPr>
      </p:pic>
      <p:pic>
        <p:nvPicPr>
          <p:cNvPr id="50" name="Image 49" descr="logo-ufolep.JPG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7833320" y="332656"/>
            <a:ext cx="1657350" cy="495300"/>
          </a:xfrm>
          <a:prstGeom prst="rect">
            <a:avLst/>
          </a:prstGeom>
        </p:spPr>
      </p:pic>
      <p:sp>
        <p:nvSpPr>
          <p:cNvPr id="58" name="Triangle isocèle 57"/>
          <p:cNvSpPr/>
          <p:nvPr/>
        </p:nvSpPr>
        <p:spPr bwMode="auto">
          <a:xfrm>
            <a:off x="8602133" y="6093296"/>
            <a:ext cx="576064" cy="432048"/>
          </a:xfrm>
          <a:prstGeom prst="triangle">
            <a:avLst>
              <a:gd name="adj" fmla="val 50000"/>
            </a:avLst>
          </a:prstGeom>
          <a:solidFill>
            <a:srgbClr val="1CA1A2"/>
          </a:solidFill>
          <a:ln>
            <a:solidFill>
              <a:srgbClr val="1CA1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4" name="Forme libre 63"/>
          <p:cNvSpPr/>
          <p:nvPr/>
        </p:nvSpPr>
        <p:spPr bwMode="auto">
          <a:xfrm>
            <a:off x="8386109" y="6093296"/>
            <a:ext cx="504056" cy="416974"/>
          </a:xfrm>
          <a:custGeom>
            <a:avLst/>
            <a:gdLst>
              <a:gd name="connsiteX0" fmla="*/ 955141 w 955141"/>
              <a:gd name="connsiteY0" fmla="*/ 0 h 1095469"/>
              <a:gd name="connsiteX1" fmla="*/ 407406 w 955141"/>
              <a:gd name="connsiteY1" fmla="*/ 1095469 h 1095469"/>
              <a:gd name="connsiteX2" fmla="*/ 0 w 955141"/>
              <a:gd name="connsiteY2" fmla="*/ 0 h 1095469"/>
              <a:gd name="connsiteX3" fmla="*/ 955141 w 955141"/>
              <a:gd name="connsiteY3" fmla="*/ 0 h 1095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5141" h="1095469" extrusionOk="0">
                <a:moveTo>
                  <a:pt x="955141" y="0"/>
                </a:moveTo>
                <a:lnTo>
                  <a:pt x="407406" y="1095469"/>
                </a:lnTo>
                <a:lnTo>
                  <a:pt x="0" y="0"/>
                </a:lnTo>
                <a:lnTo>
                  <a:pt x="955141" y="0"/>
                </a:lnTo>
                <a:close/>
              </a:path>
            </a:pathLst>
          </a:custGeom>
          <a:solidFill>
            <a:srgbClr val="82207D"/>
          </a:solidFill>
          <a:ln>
            <a:solidFill>
              <a:srgbClr val="8220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6" name="Forme libre 65"/>
          <p:cNvSpPr/>
          <p:nvPr/>
        </p:nvSpPr>
        <p:spPr bwMode="auto">
          <a:xfrm>
            <a:off x="8890165" y="5805264"/>
            <a:ext cx="743355" cy="283941"/>
          </a:xfrm>
          <a:custGeom>
            <a:avLst/>
            <a:gdLst>
              <a:gd name="connsiteX0" fmla="*/ 0 w 1385181"/>
              <a:gd name="connsiteY0" fmla="*/ 556788 h 556788"/>
              <a:gd name="connsiteX1" fmla="*/ 1376127 w 1385181"/>
              <a:gd name="connsiteY1" fmla="*/ 371192 h 556788"/>
              <a:gd name="connsiteX2" fmla="*/ 1385181 w 1385181"/>
              <a:gd name="connsiteY2" fmla="*/ 122221 h 556788"/>
              <a:gd name="connsiteX3" fmla="*/ 828393 w 1385181"/>
              <a:gd name="connsiteY3" fmla="*/ 0 h 556788"/>
              <a:gd name="connsiteX4" fmla="*/ 0 w 1385181"/>
              <a:gd name="connsiteY4" fmla="*/ 556788 h 556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5181" h="556788" extrusionOk="0">
                <a:moveTo>
                  <a:pt x="0" y="556788"/>
                </a:moveTo>
                <a:lnTo>
                  <a:pt x="1376127" y="371192"/>
                </a:lnTo>
                <a:lnTo>
                  <a:pt x="1385181" y="122221"/>
                </a:lnTo>
                <a:lnTo>
                  <a:pt x="828393" y="0"/>
                </a:lnTo>
                <a:lnTo>
                  <a:pt x="0" y="556788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8" name="Forme libre 67"/>
          <p:cNvSpPr/>
          <p:nvPr/>
        </p:nvSpPr>
        <p:spPr bwMode="auto">
          <a:xfrm>
            <a:off x="9303954" y="6309320"/>
            <a:ext cx="309345" cy="216024"/>
          </a:xfrm>
          <a:custGeom>
            <a:avLst/>
            <a:gdLst>
              <a:gd name="connsiteX0" fmla="*/ 624689 w 638269"/>
              <a:gd name="connsiteY0" fmla="*/ 380245 h 389299"/>
              <a:gd name="connsiteX1" fmla="*/ 638269 w 638269"/>
              <a:gd name="connsiteY1" fmla="*/ 113168 h 389299"/>
              <a:gd name="connsiteX2" fmla="*/ 475307 w 638269"/>
              <a:gd name="connsiteY2" fmla="*/ 0 h 389299"/>
              <a:gd name="connsiteX3" fmla="*/ 0 w 638269"/>
              <a:gd name="connsiteY3" fmla="*/ 389299 h 389299"/>
              <a:gd name="connsiteX4" fmla="*/ 624689 w 638269"/>
              <a:gd name="connsiteY4" fmla="*/ 380245 h 38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269" h="389299" extrusionOk="0">
                <a:moveTo>
                  <a:pt x="624689" y="380245"/>
                </a:moveTo>
                <a:lnTo>
                  <a:pt x="638269" y="113168"/>
                </a:lnTo>
                <a:lnTo>
                  <a:pt x="475307" y="0"/>
                </a:lnTo>
                <a:lnTo>
                  <a:pt x="0" y="389299"/>
                </a:lnTo>
                <a:lnTo>
                  <a:pt x="624689" y="380245"/>
                </a:lnTo>
                <a:close/>
              </a:path>
            </a:pathLst>
          </a:custGeom>
          <a:solidFill>
            <a:srgbClr val="ABCA54"/>
          </a:solidFill>
          <a:ln>
            <a:solidFill>
              <a:srgbClr val="ABCA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2" name="Forme libre 81"/>
          <p:cNvSpPr/>
          <p:nvPr/>
        </p:nvSpPr>
        <p:spPr bwMode="auto">
          <a:xfrm>
            <a:off x="8890165" y="6021288"/>
            <a:ext cx="732385" cy="368729"/>
          </a:xfrm>
          <a:custGeom>
            <a:avLst/>
            <a:gdLst>
              <a:gd name="connsiteX0" fmla="*/ 1362546 w 1362546"/>
              <a:gd name="connsiteY0" fmla="*/ 0 h 968721"/>
              <a:gd name="connsiteX1" fmla="*/ 1362546 w 1362546"/>
              <a:gd name="connsiteY1" fmla="*/ 968721 h 968721"/>
              <a:gd name="connsiteX2" fmla="*/ 1181477 w 1362546"/>
              <a:gd name="connsiteY2" fmla="*/ 846499 h 968721"/>
              <a:gd name="connsiteX3" fmla="*/ 0 w 1362546"/>
              <a:gd name="connsiteY3" fmla="*/ 194649 h 968721"/>
              <a:gd name="connsiteX4" fmla="*/ 1362546 w 1362546"/>
              <a:gd name="connsiteY4" fmla="*/ 0 h 968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2546" h="968721" extrusionOk="0">
                <a:moveTo>
                  <a:pt x="1362546" y="0"/>
                </a:moveTo>
                <a:lnTo>
                  <a:pt x="1362546" y="968721"/>
                </a:lnTo>
                <a:lnTo>
                  <a:pt x="1181477" y="846499"/>
                </a:lnTo>
                <a:lnTo>
                  <a:pt x="0" y="194649"/>
                </a:lnTo>
                <a:lnTo>
                  <a:pt x="1362546" y="0"/>
                </a:lnTo>
                <a:close/>
              </a:path>
            </a:pathLst>
          </a:custGeom>
          <a:solidFill>
            <a:srgbClr val="1CA1A2"/>
          </a:solidFill>
          <a:ln>
            <a:solidFill>
              <a:srgbClr val="1CA1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3" name="Forme libre 82"/>
          <p:cNvSpPr/>
          <p:nvPr/>
        </p:nvSpPr>
        <p:spPr bwMode="auto">
          <a:xfrm>
            <a:off x="8890165" y="6093296"/>
            <a:ext cx="648072" cy="432048"/>
          </a:xfrm>
          <a:custGeom>
            <a:avLst/>
            <a:gdLst>
              <a:gd name="connsiteX0" fmla="*/ 755964 w 1244851"/>
              <a:gd name="connsiteY0" fmla="*/ 1095470 h 1104523"/>
              <a:gd name="connsiteX1" fmla="*/ 552261 w 1244851"/>
              <a:gd name="connsiteY1" fmla="*/ 1104523 h 1104523"/>
              <a:gd name="connsiteX2" fmla="*/ 0 w 1244851"/>
              <a:gd name="connsiteY2" fmla="*/ 0 h 1104523"/>
              <a:gd name="connsiteX3" fmla="*/ 1244851 w 1244851"/>
              <a:gd name="connsiteY3" fmla="*/ 710697 h 1104523"/>
              <a:gd name="connsiteX4" fmla="*/ 755964 w 1244851"/>
              <a:gd name="connsiteY4" fmla="*/ 1095470 h 1104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4851" h="1104523" extrusionOk="0">
                <a:moveTo>
                  <a:pt x="755964" y="1095470"/>
                </a:moveTo>
                <a:lnTo>
                  <a:pt x="552261" y="1104523"/>
                </a:lnTo>
                <a:lnTo>
                  <a:pt x="0" y="0"/>
                </a:lnTo>
                <a:lnTo>
                  <a:pt x="1244851" y="710697"/>
                </a:lnTo>
                <a:lnTo>
                  <a:pt x="755964" y="1095470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2" name="ZoneTexte 91"/>
          <p:cNvSpPr txBox="1"/>
          <p:nvPr/>
        </p:nvSpPr>
        <p:spPr bwMode="auto">
          <a:xfrm>
            <a:off x="5097016" y="6309320"/>
            <a:ext cx="3240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1000"/>
              <a:t>www.ufolep.org</a:t>
            </a:r>
            <a:endParaRPr/>
          </a:p>
        </p:txBody>
      </p:sp>
      <p:sp>
        <p:nvSpPr>
          <p:cNvPr id="105" name="Forme libre 104"/>
          <p:cNvSpPr/>
          <p:nvPr/>
        </p:nvSpPr>
        <p:spPr bwMode="auto">
          <a:xfrm>
            <a:off x="7977336" y="5877272"/>
            <a:ext cx="211016" cy="246184"/>
          </a:xfrm>
          <a:custGeom>
            <a:avLst/>
            <a:gdLst>
              <a:gd name="connsiteX0" fmla="*/ 0 w 211016"/>
              <a:gd name="connsiteY0" fmla="*/ 0 h 246184"/>
              <a:gd name="connsiteX1" fmla="*/ 0 w 211016"/>
              <a:gd name="connsiteY1" fmla="*/ 0 h 246184"/>
              <a:gd name="connsiteX2" fmla="*/ 0 w 211016"/>
              <a:gd name="connsiteY2" fmla="*/ 246184 h 246184"/>
              <a:gd name="connsiteX3" fmla="*/ 211016 w 211016"/>
              <a:gd name="connsiteY3" fmla="*/ 126609 h 246184"/>
              <a:gd name="connsiteX4" fmla="*/ 0 w 211016"/>
              <a:gd name="connsiteY4" fmla="*/ 0 h 246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016" h="246184" extrusionOk="0">
                <a:moveTo>
                  <a:pt x="0" y="0"/>
                </a:moveTo>
                <a:lnTo>
                  <a:pt x="0" y="0"/>
                </a:lnTo>
                <a:lnTo>
                  <a:pt x="0" y="246184"/>
                </a:lnTo>
                <a:lnTo>
                  <a:pt x="211016" y="126609"/>
                </a:lnTo>
                <a:lnTo>
                  <a:pt x="0" y="0"/>
                </a:lnTo>
                <a:close/>
              </a:path>
            </a:pathLst>
          </a:custGeom>
          <a:solidFill>
            <a:srgbClr val="ABCA54"/>
          </a:solidFill>
          <a:ln>
            <a:solidFill>
              <a:srgbClr val="ABCA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7" name="Forme libre 106"/>
          <p:cNvSpPr/>
          <p:nvPr/>
        </p:nvSpPr>
        <p:spPr bwMode="auto">
          <a:xfrm>
            <a:off x="7113240" y="5445224"/>
            <a:ext cx="569741" cy="379828"/>
          </a:xfrm>
          <a:custGeom>
            <a:avLst/>
            <a:gdLst>
              <a:gd name="connsiteX0" fmla="*/ 0 w 569741"/>
              <a:gd name="connsiteY0" fmla="*/ 0 h 379828"/>
              <a:gd name="connsiteX1" fmla="*/ 569741 w 569741"/>
              <a:gd name="connsiteY1" fmla="*/ 295422 h 379828"/>
              <a:gd name="connsiteX2" fmla="*/ 337625 w 569741"/>
              <a:gd name="connsiteY2" fmla="*/ 379828 h 379828"/>
              <a:gd name="connsiteX3" fmla="*/ 0 w 569741"/>
              <a:gd name="connsiteY3" fmla="*/ 0 h 379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9741" h="379828" extrusionOk="0">
                <a:moveTo>
                  <a:pt x="0" y="0"/>
                </a:moveTo>
                <a:lnTo>
                  <a:pt x="569741" y="295422"/>
                </a:lnTo>
                <a:lnTo>
                  <a:pt x="337625" y="379828"/>
                </a:lnTo>
                <a:lnTo>
                  <a:pt x="0" y="0"/>
                </a:lnTo>
                <a:close/>
              </a:path>
            </a:pathLst>
          </a:custGeom>
          <a:solidFill>
            <a:srgbClr val="82207D"/>
          </a:solidFill>
          <a:ln>
            <a:solidFill>
              <a:srgbClr val="8220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9" name="Forme libre 108"/>
          <p:cNvSpPr/>
          <p:nvPr/>
        </p:nvSpPr>
        <p:spPr bwMode="auto">
          <a:xfrm rot="3777225">
            <a:off x="6264150" y="5145998"/>
            <a:ext cx="267286" cy="1005840"/>
          </a:xfrm>
          <a:custGeom>
            <a:avLst/>
            <a:gdLst>
              <a:gd name="connsiteX0" fmla="*/ 0 w 267286"/>
              <a:gd name="connsiteY0" fmla="*/ 647114 h 1005840"/>
              <a:gd name="connsiteX1" fmla="*/ 267286 w 267286"/>
              <a:gd name="connsiteY1" fmla="*/ 0 h 1005840"/>
              <a:gd name="connsiteX2" fmla="*/ 175846 w 267286"/>
              <a:gd name="connsiteY2" fmla="*/ 1005840 h 1005840"/>
              <a:gd name="connsiteX3" fmla="*/ 0 w 267286"/>
              <a:gd name="connsiteY3" fmla="*/ 647114 h 100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86" h="1005840" extrusionOk="0">
                <a:moveTo>
                  <a:pt x="0" y="647114"/>
                </a:moveTo>
                <a:lnTo>
                  <a:pt x="267286" y="0"/>
                </a:lnTo>
                <a:lnTo>
                  <a:pt x="175846" y="1005840"/>
                </a:lnTo>
                <a:lnTo>
                  <a:pt x="0" y="647114"/>
                </a:lnTo>
                <a:close/>
              </a:path>
            </a:pathLst>
          </a:custGeom>
          <a:solidFill>
            <a:srgbClr val="F3390D"/>
          </a:solidFill>
          <a:ln>
            <a:solidFill>
              <a:srgbClr val="F339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1" name="Forme libre 110"/>
          <p:cNvSpPr/>
          <p:nvPr/>
        </p:nvSpPr>
        <p:spPr bwMode="auto">
          <a:xfrm>
            <a:off x="5444197" y="5324622"/>
            <a:ext cx="267286" cy="281353"/>
          </a:xfrm>
          <a:custGeom>
            <a:avLst/>
            <a:gdLst>
              <a:gd name="connsiteX0" fmla="*/ 49237 w 267286"/>
              <a:gd name="connsiteY0" fmla="*/ 281353 h 281353"/>
              <a:gd name="connsiteX1" fmla="*/ 267286 w 267286"/>
              <a:gd name="connsiteY1" fmla="*/ 49236 h 281353"/>
              <a:gd name="connsiteX2" fmla="*/ 0 w 267286"/>
              <a:gd name="connsiteY2" fmla="*/ 0 h 281353"/>
              <a:gd name="connsiteX3" fmla="*/ 49237 w 267286"/>
              <a:gd name="connsiteY3" fmla="*/ 281353 h 28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86" h="281353" extrusionOk="0">
                <a:moveTo>
                  <a:pt x="49237" y="281353"/>
                </a:moveTo>
                <a:lnTo>
                  <a:pt x="267286" y="49236"/>
                </a:lnTo>
                <a:lnTo>
                  <a:pt x="0" y="0"/>
                </a:lnTo>
                <a:lnTo>
                  <a:pt x="49237" y="281353"/>
                </a:lnTo>
                <a:close/>
              </a:path>
            </a:pathLst>
          </a:custGeom>
          <a:solidFill>
            <a:srgbClr val="347C93"/>
          </a:solidFill>
          <a:ln>
            <a:solidFill>
              <a:srgbClr val="347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4" name="Forme libre 113"/>
          <p:cNvSpPr/>
          <p:nvPr/>
        </p:nvSpPr>
        <p:spPr bwMode="auto">
          <a:xfrm>
            <a:off x="5465298" y="4473526"/>
            <a:ext cx="738554" cy="436099"/>
          </a:xfrm>
          <a:custGeom>
            <a:avLst/>
            <a:gdLst>
              <a:gd name="connsiteX0" fmla="*/ 0 w 738554"/>
              <a:gd name="connsiteY0" fmla="*/ 246185 h 436099"/>
              <a:gd name="connsiteX1" fmla="*/ 738554 w 738554"/>
              <a:gd name="connsiteY1" fmla="*/ 0 h 436099"/>
              <a:gd name="connsiteX2" fmla="*/ 675250 w 738554"/>
              <a:gd name="connsiteY2" fmla="*/ 436099 h 436099"/>
              <a:gd name="connsiteX3" fmla="*/ 0 w 738554"/>
              <a:gd name="connsiteY3" fmla="*/ 246185 h 436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8554" h="436099" extrusionOk="0">
                <a:moveTo>
                  <a:pt x="0" y="246185"/>
                </a:moveTo>
                <a:lnTo>
                  <a:pt x="738554" y="0"/>
                </a:lnTo>
                <a:lnTo>
                  <a:pt x="675250" y="436099"/>
                </a:lnTo>
                <a:lnTo>
                  <a:pt x="0" y="246185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5" name="Forme libre 114"/>
          <p:cNvSpPr/>
          <p:nvPr/>
        </p:nvSpPr>
        <p:spPr bwMode="auto">
          <a:xfrm>
            <a:off x="5458264" y="4065563"/>
            <a:ext cx="211015" cy="626012"/>
          </a:xfrm>
          <a:custGeom>
            <a:avLst/>
            <a:gdLst>
              <a:gd name="connsiteX0" fmla="*/ 0 w 211015"/>
              <a:gd name="connsiteY0" fmla="*/ 626012 h 626012"/>
              <a:gd name="connsiteX1" fmla="*/ 0 w 211015"/>
              <a:gd name="connsiteY1" fmla="*/ 0 h 626012"/>
              <a:gd name="connsiteX2" fmla="*/ 211015 w 211015"/>
              <a:gd name="connsiteY2" fmla="*/ 569742 h 626012"/>
              <a:gd name="connsiteX3" fmla="*/ 0 w 211015"/>
              <a:gd name="connsiteY3" fmla="*/ 626012 h 62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1015" h="626012" extrusionOk="0">
                <a:moveTo>
                  <a:pt x="0" y="626012"/>
                </a:moveTo>
                <a:lnTo>
                  <a:pt x="0" y="0"/>
                </a:lnTo>
                <a:lnTo>
                  <a:pt x="211015" y="569742"/>
                </a:lnTo>
                <a:lnTo>
                  <a:pt x="0" y="62601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6" name="Forme libre 115"/>
          <p:cNvSpPr/>
          <p:nvPr/>
        </p:nvSpPr>
        <p:spPr bwMode="auto">
          <a:xfrm>
            <a:off x="5085471" y="2356338"/>
            <a:ext cx="710418" cy="443133"/>
          </a:xfrm>
          <a:custGeom>
            <a:avLst/>
            <a:gdLst>
              <a:gd name="connsiteX0" fmla="*/ 710418 w 710418"/>
              <a:gd name="connsiteY0" fmla="*/ 0 h 443133"/>
              <a:gd name="connsiteX1" fmla="*/ 710418 w 710418"/>
              <a:gd name="connsiteY1" fmla="*/ 0 h 443133"/>
              <a:gd name="connsiteX2" fmla="*/ 626012 w 710418"/>
              <a:gd name="connsiteY2" fmla="*/ 28136 h 443133"/>
              <a:gd name="connsiteX3" fmla="*/ 0 w 710418"/>
              <a:gd name="connsiteY3" fmla="*/ 239151 h 443133"/>
              <a:gd name="connsiteX4" fmla="*/ 119575 w 710418"/>
              <a:gd name="connsiteY4" fmla="*/ 443133 h 443133"/>
              <a:gd name="connsiteX5" fmla="*/ 710418 w 710418"/>
              <a:gd name="connsiteY5" fmla="*/ 0 h 44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0418" h="443133" extrusionOk="0">
                <a:moveTo>
                  <a:pt x="710418" y="0"/>
                </a:moveTo>
                <a:lnTo>
                  <a:pt x="710418" y="0"/>
                </a:lnTo>
                <a:lnTo>
                  <a:pt x="626012" y="28136"/>
                </a:lnTo>
                <a:lnTo>
                  <a:pt x="0" y="239151"/>
                </a:lnTo>
                <a:lnTo>
                  <a:pt x="119575" y="443133"/>
                </a:lnTo>
                <a:lnTo>
                  <a:pt x="710418" y="0"/>
                </a:lnTo>
                <a:close/>
              </a:path>
            </a:pathLst>
          </a:custGeom>
          <a:solidFill>
            <a:srgbClr val="82207D"/>
          </a:solidFill>
          <a:ln>
            <a:solidFill>
              <a:srgbClr val="8220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9" name="Forme libre 118"/>
          <p:cNvSpPr/>
          <p:nvPr/>
        </p:nvSpPr>
        <p:spPr bwMode="auto">
          <a:xfrm>
            <a:off x="5324622" y="3242603"/>
            <a:ext cx="281353" cy="246185"/>
          </a:xfrm>
          <a:custGeom>
            <a:avLst/>
            <a:gdLst>
              <a:gd name="connsiteX0" fmla="*/ 0 w 281353"/>
              <a:gd name="connsiteY0" fmla="*/ 105508 h 246185"/>
              <a:gd name="connsiteX1" fmla="*/ 281353 w 281353"/>
              <a:gd name="connsiteY1" fmla="*/ 0 h 246185"/>
              <a:gd name="connsiteX2" fmla="*/ 211015 w 281353"/>
              <a:gd name="connsiteY2" fmla="*/ 246185 h 246185"/>
              <a:gd name="connsiteX3" fmla="*/ 0 w 281353"/>
              <a:gd name="connsiteY3" fmla="*/ 105508 h 24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353" h="246185" extrusionOk="0">
                <a:moveTo>
                  <a:pt x="0" y="105508"/>
                </a:moveTo>
                <a:lnTo>
                  <a:pt x="281353" y="0"/>
                </a:lnTo>
                <a:lnTo>
                  <a:pt x="211015" y="246185"/>
                </a:lnTo>
                <a:lnTo>
                  <a:pt x="0" y="105508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0" name="Forme libre 119"/>
          <p:cNvSpPr/>
          <p:nvPr/>
        </p:nvSpPr>
        <p:spPr bwMode="auto">
          <a:xfrm>
            <a:off x="5141742" y="1519311"/>
            <a:ext cx="274320" cy="232117"/>
          </a:xfrm>
          <a:custGeom>
            <a:avLst/>
            <a:gdLst>
              <a:gd name="connsiteX0" fmla="*/ 0 w 274320"/>
              <a:gd name="connsiteY0" fmla="*/ 0 h 232117"/>
              <a:gd name="connsiteX1" fmla="*/ 274320 w 274320"/>
              <a:gd name="connsiteY1" fmla="*/ 7034 h 232117"/>
              <a:gd name="connsiteX2" fmla="*/ 168812 w 274320"/>
              <a:gd name="connsiteY2" fmla="*/ 232117 h 232117"/>
              <a:gd name="connsiteX3" fmla="*/ 0 w 274320"/>
              <a:gd name="connsiteY3" fmla="*/ 0 h 232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" h="232117" extrusionOk="0">
                <a:moveTo>
                  <a:pt x="0" y="0"/>
                </a:moveTo>
                <a:lnTo>
                  <a:pt x="274320" y="7034"/>
                </a:lnTo>
                <a:lnTo>
                  <a:pt x="168812" y="232117"/>
                </a:lnTo>
                <a:lnTo>
                  <a:pt x="0" y="0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1" name="Forme libre 120"/>
          <p:cNvSpPr/>
          <p:nvPr/>
        </p:nvSpPr>
        <p:spPr bwMode="auto">
          <a:xfrm>
            <a:off x="5457056" y="332656"/>
            <a:ext cx="499403" cy="168812"/>
          </a:xfrm>
          <a:custGeom>
            <a:avLst/>
            <a:gdLst>
              <a:gd name="connsiteX0" fmla="*/ 246185 w 499403"/>
              <a:gd name="connsiteY0" fmla="*/ 0 h 168812"/>
              <a:gd name="connsiteX1" fmla="*/ 0 w 499403"/>
              <a:gd name="connsiteY1" fmla="*/ 0 h 168812"/>
              <a:gd name="connsiteX2" fmla="*/ 499403 w 499403"/>
              <a:gd name="connsiteY2" fmla="*/ 168812 h 168812"/>
              <a:gd name="connsiteX3" fmla="*/ 246185 w 499403"/>
              <a:gd name="connsiteY3" fmla="*/ 0 h 168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403" h="168812" extrusionOk="0">
                <a:moveTo>
                  <a:pt x="246185" y="0"/>
                </a:moveTo>
                <a:lnTo>
                  <a:pt x="0" y="0"/>
                </a:lnTo>
                <a:lnTo>
                  <a:pt x="499403" y="168812"/>
                </a:lnTo>
                <a:lnTo>
                  <a:pt x="246185" y="0"/>
                </a:lnTo>
                <a:close/>
              </a:path>
            </a:pathLst>
          </a:custGeom>
          <a:solidFill>
            <a:srgbClr val="F3390D"/>
          </a:solidFill>
          <a:ln>
            <a:solidFill>
              <a:srgbClr val="F339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2" name="Forme libre 121"/>
          <p:cNvSpPr/>
          <p:nvPr/>
        </p:nvSpPr>
        <p:spPr bwMode="auto">
          <a:xfrm>
            <a:off x="5241032" y="764704"/>
            <a:ext cx="372793" cy="196948"/>
          </a:xfrm>
          <a:custGeom>
            <a:avLst/>
            <a:gdLst>
              <a:gd name="connsiteX0" fmla="*/ 372793 w 372793"/>
              <a:gd name="connsiteY0" fmla="*/ 196948 h 196948"/>
              <a:gd name="connsiteX1" fmla="*/ 358726 w 372793"/>
              <a:gd name="connsiteY1" fmla="*/ 0 h 196948"/>
              <a:gd name="connsiteX2" fmla="*/ 0 w 372793"/>
              <a:gd name="connsiteY2" fmla="*/ 91440 h 196948"/>
              <a:gd name="connsiteX3" fmla="*/ 372793 w 372793"/>
              <a:gd name="connsiteY3" fmla="*/ 196948 h 196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793" h="196948" extrusionOk="0">
                <a:moveTo>
                  <a:pt x="372793" y="196948"/>
                </a:moveTo>
                <a:lnTo>
                  <a:pt x="358726" y="0"/>
                </a:lnTo>
                <a:lnTo>
                  <a:pt x="0" y="91440"/>
                </a:lnTo>
                <a:lnTo>
                  <a:pt x="372793" y="196948"/>
                </a:lnTo>
                <a:close/>
              </a:path>
            </a:pathLst>
          </a:custGeom>
          <a:solidFill>
            <a:srgbClr val="347C93"/>
          </a:solidFill>
          <a:ln>
            <a:solidFill>
              <a:srgbClr val="347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8481392" y="1628800"/>
            <a:ext cx="476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/>
          <a:stretch/>
        </p:blipFill>
        <p:spPr bwMode="auto">
          <a:xfrm>
            <a:off x="6753200" y="4221088"/>
            <a:ext cx="438149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10"/>
          <a:stretch/>
        </p:blipFill>
        <p:spPr bwMode="auto">
          <a:xfrm>
            <a:off x="7185248" y="1484784"/>
            <a:ext cx="381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1"/>
          <a:stretch/>
        </p:blipFill>
        <p:spPr bwMode="auto">
          <a:xfrm>
            <a:off x="6537176" y="692696"/>
            <a:ext cx="409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2"/>
          <a:stretch/>
        </p:blipFill>
        <p:spPr bwMode="auto">
          <a:xfrm>
            <a:off x="8625408" y="4005064"/>
            <a:ext cx="4762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3"/>
          <a:stretch/>
        </p:blipFill>
        <p:spPr bwMode="auto">
          <a:xfrm>
            <a:off x="8193360" y="4797152"/>
            <a:ext cx="3810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6" name="Connecteur droit 135"/>
          <p:cNvCxnSpPr>
            <a:cxnSpLocks/>
          </p:cNvCxnSpPr>
          <p:nvPr/>
        </p:nvCxnSpPr>
        <p:spPr bwMode="auto">
          <a:xfrm>
            <a:off x="344488" y="5013176"/>
            <a:ext cx="4320480" cy="0"/>
          </a:xfrm>
          <a:prstGeom prst="line">
            <a:avLst/>
          </a:prstGeom>
          <a:ln w="25400">
            <a:solidFill>
              <a:srgbClr val="F07E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Connecteur droit 137"/>
          <p:cNvCxnSpPr>
            <a:cxnSpLocks/>
          </p:cNvCxnSpPr>
          <p:nvPr/>
        </p:nvCxnSpPr>
        <p:spPr bwMode="auto">
          <a:xfrm>
            <a:off x="416496" y="260648"/>
            <a:ext cx="4320480" cy="0"/>
          </a:xfrm>
          <a:prstGeom prst="line">
            <a:avLst/>
          </a:prstGeom>
          <a:ln w="25400">
            <a:solidFill>
              <a:srgbClr val="1CA1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necteur droit 138"/>
          <p:cNvCxnSpPr>
            <a:cxnSpLocks/>
          </p:cNvCxnSpPr>
          <p:nvPr/>
        </p:nvCxnSpPr>
        <p:spPr bwMode="auto">
          <a:xfrm flipH="1">
            <a:off x="4736976" y="260648"/>
            <a:ext cx="8384" cy="720080"/>
          </a:xfrm>
          <a:prstGeom prst="line">
            <a:avLst/>
          </a:prstGeom>
          <a:ln w="25400">
            <a:solidFill>
              <a:srgbClr val="1CA1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necteur droit 141"/>
          <p:cNvCxnSpPr>
            <a:cxnSpLocks/>
          </p:cNvCxnSpPr>
          <p:nvPr/>
        </p:nvCxnSpPr>
        <p:spPr bwMode="auto">
          <a:xfrm flipH="1">
            <a:off x="4664968" y="5013176"/>
            <a:ext cx="8384" cy="720080"/>
          </a:xfrm>
          <a:prstGeom prst="line">
            <a:avLst/>
          </a:prstGeom>
          <a:ln w="25400">
            <a:solidFill>
              <a:srgbClr val="F07E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RÃ©sultat de recherche d'images pour &quot;reseaux sociaux&quot;"/>
          <p:cNvPicPr>
            <a:picLocks noChangeAspect="1" noChangeArrowheads="1"/>
          </p:cNvPicPr>
          <p:nvPr/>
        </p:nvPicPr>
        <p:blipFill>
          <a:blip r:embed="rId14"/>
          <a:srcRect t="13280" b="20924"/>
          <a:stretch/>
        </p:blipFill>
        <p:spPr bwMode="auto">
          <a:xfrm>
            <a:off x="1280592" y="6300889"/>
            <a:ext cx="1376106" cy="509301"/>
          </a:xfrm>
          <a:prstGeom prst="rect">
            <a:avLst/>
          </a:prstGeom>
          <a:noFill/>
        </p:spPr>
      </p:pic>
      <p:sp>
        <p:nvSpPr>
          <p:cNvPr id="86" name="ZoneTexte 85"/>
          <p:cNvSpPr txBox="1"/>
          <p:nvPr/>
        </p:nvSpPr>
        <p:spPr bwMode="auto">
          <a:xfrm>
            <a:off x="5681502" y="1950740"/>
            <a:ext cx="349669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endParaRPr lang="fr-FR" sz="2000" b="1">
              <a:solidFill>
                <a:srgbClr val="0070C0"/>
              </a:solidFill>
              <a:latin typeface="Rimbo"/>
            </a:endParaRPr>
          </a:p>
          <a:p>
            <a:pPr algn="ctr">
              <a:defRPr/>
            </a:pPr>
            <a:r>
              <a:rPr lang="fr-FR" sz="2000" b="1">
                <a:solidFill>
                  <a:srgbClr val="0070C0"/>
                </a:solidFill>
                <a:latin typeface="Rimbo"/>
              </a:rPr>
              <a:t>Je renouvelle ma licence ufolep 22/23 auprès de mon club</a:t>
            </a:r>
            <a:endParaRPr/>
          </a:p>
          <a:p>
            <a:pPr algn="ctr">
              <a:defRPr/>
            </a:pPr>
            <a:endParaRPr lang="fr-FR" sz="2000" b="1">
              <a:solidFill>
                <a:srgbClr val="0070C0"/>
              </a:solidFill>
              <a:latin typeface="Rimbo"/>
            </a:endParaRPr>
          </a:p>
          <a:p>
            <a:pPr algn="ctr">
              <a:defRPr/>
            </a:pPr>
            <a:r>
              <a:rPr lang="fr-FR" sz="2000" b="1">
                <a:solidFill>
                  <a:srgbClr val="0070C0"/>
                </a:solidFill>
                <a:latin typeface="Rimbo"/>
              </a:rPr>
              <a:t>par signature électronique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1" name="Picture 11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5817096" y="2636912"/>
            <a:ext cx="3810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" name="Picture 8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7833320" y="2132856"/>
            <a:ext cx="495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ZoneTexte 60"/>
          <p:cNvSpPr txBox="1"/>
          <p:nvPr/>
        </p:nvSpPr>
        <p:spPr bwMode="auto">
          <a:xfrm>
            <a:off x="1208583" y="6309320"/>
            <a:ext cx="33843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800">
                <a:latin typeface="Roboto"/>
                <a:ea typeface="Roboto"/>
                <a:cs typeface="Roboto"/>
              </a:rPr>
              <a:t>Le site www.affiligue.org est édité par la Ligue de l’enseignement,</a:t>
            </a:r>
            <a:br>
              <a:rPr lang="fr-FR" sz="800">
                <a:latin typeface="Roboto"/>
                <a:ea typeface="Roboto"/>
                <a:cs typeface="Roboto"/>
              </a:rPr>
            </a:br>
            <a:r>
              <a:rPr lang="fr-FR" sz="800">
                <a:latin typeface="Roboto"/>
                <a:ea typeface="Roboto"/>
                <a:cs typeface="Roboto"/>
              </a:rPr>
              <a:t>Association de loi 1901 à but non lucratif.</a:t>
            </a:r>
            <a:endParaRPr/>
          </a:p>
        </p:txBody>
      </p:sp>
      <p:sp>
        <p:nvSpPr>
          <p:cNvPr id="62" name="ZoneTexte 61"/>
          <p:cNvSpPr txBox="1"/>
          <p:nvPr/>
        </p:nvSpPr>
        <p:spPr bwMode="auto">
          <a:xfrm>
            <a:off x="5109017" y="6381328"/>
            <a:ext cx="35883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800">
                <a:latin typeface="Roboto"/>
                <a:ea typeface="Roboto"/>
                <a:cs typeface="Roboto"/>
              </a:rPr>
              <a:t>V18082021</a:t>
            </a:r>
            <a:endParaRPr/>
          </a:p>
        </p:txBody>
      </p:sp>
      <p:pic>
        <p:nvPicPr>
          <p:cNvPr id="52" name="Image 51" descr="logo-ufolep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769424" y="6309320"/>
            <a:ext cx="864096" cy="258236"/>
          </a:xfrm>
          <a:prstGeom prst="rect">
            <a:avLst/>
          </a:prstGeom>
        </p:spPr>
      </p:pic>
      <p:cxnSp>
        <p:nvCxnSpPr>
          <p:cNvPr id="55" name="Connecteur droit 54"/>
          <p:cNvCxnSpPr>
            <a:cxnSpLocks/>
          </p:cNvCxnSpPr>
          <p:nvPr/>
        </p:nvCxnSpPr>
        <p:spPr bwMode="auto">
          <a:xfrm flipH="1">
            <a:off x="272480" y="6237312"/>
            <a:ext cx="9361040" cy="0"/>
          </a:xfrm>
          <a:prstGeom prst="line">
            <a:avLst/>
          </a:prstGeom>
          <a:ln w="25400"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Forme libre 70"/>
          <p:cNvSpPr/>
          <p:nvPr/>
        </p:nvSpPr>
        <p:spPr bwMode="auto">
          <a:xfrm>
            <a:off x="467403" y="5288208"/>
            <a:ext cx="267286" cy="281353"/>
          </a:xfrm>
          <a:custGeom>
            <a:avLst/>
            <a:gdLst>
              <a:gd name="connsiteX0" fmla="*/ 49237 w 267286"/>
              <a:gd name="connsiteY0" fmla="*/ 281353 h 281353"/>
              <a:gd name="connsiteX1" fmla="*/ 267286 w 267286"/>
              <a:gd name="connsiteY1" fmla="*/ 49236 h 281353"/>
              <a:gd name="connsiteX2" fmla="*/ 0 w 267286"/>
              <a:gd name="connsiteY2" fmla="*/ 0 h 281353"/>
              <a:gd name="connsiteX3" fmla="*/ 49237 w 267286"/>
              <a:gd name="connsiteY3" fmla="*/ 281353 h 28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86" h="281353" extrusionOk="0">
                <a:moveTo>
                  <a:pt x="49237" y="281353"/>
                </a:moveTo>
                <a:lnTo>
                  <a:pt x="267286" y="49236"/>
                </a:lnTo>
                <a:lnTo>
                  <a:pt x="0" y="0"/>
                </a:lnTo>
                <a:lnTo>
                  <a:pt x="49237" y="281353"/>
                </a:lnTo>
                <a:close/>
              </a:path>
            </a:pathLst>
          </a:custGeom>
          <a:solidFill>
            <a:srgbClr val="347C93"/>
          </a:solidFill>
          <a:ln>
            <a:solidFill>
              <a:srgbClr val="347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2" name="Forme libre 71"/>
          <p:cNvSpPr/>
          <p:nvPr/>
        </p:nvSpPr>
        <p:spPr bwMode="auto">
          <a:xfrm>
            <a:off x="488503" y="4509120"/>
            <a:ext cx="504056" cy="292082"/>
          </a:xfrm>
          <a:custGeom>
            <a:avLst/>
            <a:gdLst>
              <a:gd name="connsiteX0" fmla="*/ 0 w 738554"/>
              <a:gd name="connsiteY0" fmla="*/ 246185 h 436099"/>
              <a:gd name="connsiteX1" fmla="*/ 738554 w 738554"/>
              <a:gd name="connsiteY1" fmla="*/ 0 h 436099"/>
              <a:gd name="connsiteX2" fmla="*/ 675250 w 738554"/>
              <a:gd name="connsiteY2" fmla="*/ 436099 h 436099"/>
              <a:gd name="connsiteX3" fmla="*/ 0 w 738554"/>
              <a:gd name="connsiteY3" fmla="*/ 246185 h 436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8554" h="436099" extrusionOk="0">
                <a:moveTo>
                  <a:pt x="0" y="246185"/>
                </a:moveTo>
                <a:lnTo>
                  <a:pt x="738554" y="0"/>
                </a:lnTo>
                <a:lnTo>
                  <a:pt x="675250" y="436099"/>
                </a:lnTo>
                <a:lnTo>
                  <a:pt x="0" y="246185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4" name="Forme libre 73"/>
          <p:cNvSpPr/>
          <p:nvPr/>
        </p:nvSpPr>
        <p:spPr bwMode="auto">
          <a:xfrm>
            <a:off x="481471" y="4029149"/>
            <a:ext cx="211015" cy="626012"/>
          </a:xfrm>
          <a:custGeom>
            <a:avLst/>
            <a:gdLst>
              <a:gd name="connsiteX0" fmla="*/ 0 w 211015"/>
              <a:gd name="connsiteY0" fmla="*/ 626012 h 626012"/>
              <a:gd name="connsiteX1" fmla="*/ 0 w 211015"/>
              <a:gd name="connsiteY1" fmla="*/ 0 h 626012"/>
              <a:gd name="connsiteX2" fmla="*/ 211015 w 211015"/>
              <a:gd name="connsiteY2" fmla="*/ 569742 h 626012"/>
              <a:gd name="connsiteX3" fmla="*/ 0 w 211015"/>
              <a:gd name="connsiteY3" fmla="*/ 626012 h 62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1015" h="626012" extrusionOk="0">
                <a:moveTo>
                  <a:pt x="0" y="626012"/>
                </a:moveTo>
                <a:lnTo>
                  <a:pt x="0" y="0"/>
                </a:lnTo>
                <a:lnTo>
                  <a:pt x="211015" y="569742"/>
                </a:lnTo>
                <a:lnTo>
                  <a:pt x="0" y="62601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5" name="Forme libre 74"/>
          <p:cNvSpPr/>
          <p:nvPr/>
        </p:nvSpPr>
        <p:spPr bwMode="auto">
          <a:xfrm>
            <a:off x="272480" y="2276872"/>
            <a:ext cx="710418" cy="443133"/>
          </a:xfrm>
          <a:custGeom>
            <a:avLst/>
            <a:gdLst>
              <a:gd name="connsiteX0" fmla="*/ 710418 w 710418"/>
              <a:gd name="connsiteY0" fmla="*/ 0 h 443133"/>
              <a:gd name="connsiteX1" fmla="*/ 710418 w 710418"/>
              <a:gd name="connsiteY1" fmla="*/ 0 h 443133"/>
              <a:gd name="connsiteX2" fmla="*/ 626012 w 710418"/>
              <a:gd name="connsiteY2" fmla="*/ 28136 h 443133"/>
              <a:gd name="connsiteX3" fmla="*/ 0 w 710418"/>
              <a:gd name="connsiteY3" fmla="*/ 239151 h 443133"/>
              <a:gd name="connsiteX4" fmla="*/ 119575 w 710418"/>
              <a:gd name="connsiteY4" fmla="*/ 443133 h 443133"/>
              <a:gd name="connsiteX5" fmla="*/ 710418 w 710418"/>
              <a:gd name="connsiteY5" fmla="*/ 0 h 44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0418" h="443133" extrusionOk="0">
                <a:moveTo>
                  <a:pt x="710418" y="0"/>
                </a:moveTo>
                <a:lnTo>
                  <a:pt x="710418" y="0"/>
                </a:lnTo>
                <a:lnTo>
                  <a:pt x="626012" y="28136"/>
                </a:lnTo>
                <a:lnTo>
                  <a:pt x="0" y="239151"/>
                </a:lnTo>
                <a:lnTo>
                  <a:pt x="119575" y="443133"/>
                </a:lnTo>
                <a:lnTo>
                  <a:pt x="710418" y="0"/>
                </a:lnTo>
                <a:close/>
              </a:path>
            </a:pathLst>
          </a:custGeom>
          <a:solidFill>
            <a:srgbClr val="82207D"/>
          </a:solidFill>
          <a:ln>
            <a:solidFill>
              <a:srgbClr val="8220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7" name="Forme libre 76"/>
          <p:cNvSpPr/>
          <p:nvPr/>
        </p:nvSpPr>
        <p:spPr bwMode="auto">
          <a:xfrm>
            <a:off x="347828" y="3206189"/>
            <a:ext cx="281353" cy="246185"/>
          </a:xfrm>
          <a:custGeom>
            <a:avLst/>
            <a:gdLst>
              <a:gd name="connsiteX0" fmla="*/ 0 w 281353"/>
              <a:gd name="connsiteY0" fmla="*/ 105508 h 246185"/>
              <a:gd name="connsiteX1" fmla="*/ 281353 w 281353"/>
              <a:gd name="connsiteY1" fmla="*/ 0 h 246185"/>
              <a:gd name="connsiteX2" fmla="*/ 211015 w 281353"/>
              <a:gd name="connsiteY2" fmla="*/ 246185 h 246185"/>
              <a:gd name="connsiteX3" fmla="*/ 0 w 281353"/>
              <a:gd name="connsiteY3" fmla="*/ 105508 h 24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353" h="246185" extrusionOk="0">
                <a:moveTo>
                  <a:pt x="0" y="105508"/>
                </a:moveTo>
                <a:lnTo>
                  <a:pt x="281353" y="0"/>
                </a:lnTo>
                <a:lnTo>
                  <a:pt x="211015" y="246185"/>
                </a:lnTo>
                <a:lnTo>
                  <a:pt x="0" y="105508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1" name="Forme libre 80"/>
          <p:cNvSpPr/>
          <p:nvPr/>
        </p:nvSpPr>
        <p:spPr bwMode="auto">
          <a:xfrm>
            <a:off x="488503" y="1628800"/>
            <a:ext cx="274320" cy="232117"/>
          </a:xfrm>
          <a:custGeom>
            <a:avLst/>
            <a:gdLst>
              <a:gd name="connsiteX0" fmla="*/ 0 w 274320"/>
              <a:gd name="connsiteY0" fmla="*/ 0 h 232117"/>
              <a:gd name="connsiteX1" fmla="*/ 274320 w 274320"/>
              <a:gd name="connsiteY1" fmla="*/ 7034 h 232117"/>
              <a:gd name="connsiteX2" fmla="*/ 168812 w 274320"/>
              <a:gd name="connsiteY2" fmla="*/ 232117 h 232117"/>
              <a:gd name="connsiteX3" fmla="*/ 0 w 274320"/>
              <a:gd name="connsiteY3" fmla="*/ 0 h 232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" h="232117" extrusionOk="0">
                <a:moveTo>
                  <a:pt x="0" y="0"/>
                </a:moveTo>
                <a:lnTo>
                  <a:pt x="274320" y="7034"/>
                </a:lnTo>
                <a:lnTo>
                  <a:pt x="168812" y="232117"/>
                </a:lnTo>
                <a:lnTo>
                  <a:pt x="0" y="0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2" name="Forme libre 81"/>
          <p:cNvSpPr/>
          <p:nvPr/>
        </p:nvSpPr>
        <p:spPr bwMode="auto">
          <a:xfrm>
            <a:off x="480262" y="296242"/>
            <a:ext cx="499403" cy="168812"/>
          </a:xfrm>
          <a:custGeom>
            <a:avLst/>
            <a:gdLst>
              <a:gd name="connsiteX0" fmla="*/ 246185 w 499403"/>
              <a:gd name="connsiteY0" fmla="*/ 0 h 168812"/>
              <a:gd name="connsiteX1" fmla="*/ 0 w 499403"/>
              <a:gd name="connsiteY1" fmla="*/ 0 h 168812"/>
              <a:gd name="connsiteX2" fmla="*/ 499403 w 499403"/>
              <a:gd name="connsiteY2" fmla="*/ 168812 h 168812"/>
              <a:gd name="connsiteX3" fmla="*/ 246185 w 499403"/>
              <a:gd name="connsiteY3" fmla="*/ 0 h 168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403" h="168812" extrusionOk="0">
                <a:moveTo>
                  <a:pt x="246185" y="0"/>
                </a:moveTo>
                <a:lnTo>
                  <a:pt x="0" y="0"/>
                </a:lnTo>
                <a:lnTo>
                  <a:pt x="499403" y="168812"/>
                </a:lnTo>
                <a:lnTo>
                  <a:pt x="246185" y="0"/>
                </a:lnTo>
                <a:close/>
              </a:path>
            </a:pathLst>
          </a:custGeom>
          <a:solidFill>
            <a:srgbClr val="F3390D"/>
          </a:solidFill>
          <a:ln>
            <a:solidFill>
              <a:srgbClr val="F339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3" name="Forme libre 82"/>
          <p:cNvSpPr/>
          <p:nvPr/>
        </p:nvSpPr>
        <p:spPr bwMode="auto">
          <a:xfrm>
            <a:off x="264238" y="728290"/>
            <a:ext cx="372793" cy="196948"/>
          </a:xfrm>
          <a:custGeom>
            <a:avLst/>
            <a:gdLst>
              <a:gd name="connsiteX0" fmla="*/ 372793 w 372793"/>
              <a:gd name="connsiteY0" fmla="*/ 196948 h 196948"/>
              <a:gd name="connsiteX1" fmla="*/ 358726 w 372793"/>
              <a:gd name="connsiteY1" fmla="*/ 0 h 196948"/>
              <a:gd name="connsiteX2" fmla="*/ 0 w 372793"/>
              <a:gd name="connsiteY2" fmla="*/ 91440 h 196948"/>
              <a:gd name="connsiteX3" fmla="*/ 372793 w 372793"/>
              <a:gd name="connsiteY3" fmla="*/ 196948 h 196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793" h="196948" extrusionOk="0">
                <a:moveTo>
                  <a:pt x="372793" y="196948"/>
                </a:moveTo>
                <a:lnTo>
                  <a:pt x="358726" y="0"/>
                </a:lnTo>
                <a:lnTo>
                  <a:pt x="0" y="91440"/>
                </a:lnTo>
                <a:lnTo>
                  <a:pt x="372793" y="196948"/>
                </a:lnTo>
                <a:close/>
              </a:path>
            </a:pathLst>
          </a:custGeom>
          <a:solidFill>
            <a:srgbClr val="347C93"/>
          </a:solidFill>
          <a:ln>
            <a:solidFill>
              <a:srgbClr val="347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4" name="Forme libre 83"/>
          <p:cNvSpPr/>
          <p:nvPr/>
        </p:nvSpPr>
        <p:spPr bwMode="auto">
          <a:xfrm rot="284438">
            <a:off x="723154" y="5599494"/>
            <a:ext cx="267286" cy="461796"/>
          </a:xfrm>
          <a:custGeom>
            <a:avLst/>
            <a:gdLst>
              <a:gd name="connsiteX0" fmla="*/ 0 w 267286"/>
              <a:gd name="connsiteY0" fmla="*/ 647114 h 1005840"/>
              <a:gd name="connsiteX1" fmla="*/ 267286 w 267286"/>
              <a:gd name="connsiteY1" fmla="*/ 0 h 1005840"/>
              <a:gd name="connsiteX2" fmla="*/ 175846 w 267286"/>
              <a:gd name="connsiteY2" fmla="*/ 1005840 h 1005840"/>
              <a:gd name="connsiteX3" fmla="*/ 0 w 267286"/>
              <a:gd name="connsiteY3" fmla="*/ 647114 h 100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86" h="1005840" extrusionOk="0">
                <a:moveTo>
                  <a:pt x="0" y="647114"/>
                </a:moveTo>
                <a:lnTo>
                  <a:pt x="267286" y="0"/>
                </a:lnTo>
                <a:lnTo>
                  <a:pt x="175846" y="1005840"/>
                </a:lnTo>
                <a:lnTo>
                  <a:pt x="0" y="647114"/>
                </a:lnTo>
                <a:close/>
              </a:path>
            </a:pathLst>
          </a:custGeom>
          <a:solidFill>
            <a:srgbClr val="F3390D"/>
          </a:solidFill>
          <a:ln>
            <a:solidFill>
              <a:srgbClr val="F339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9" name="Forme libre 88"/>
          <p:cNvSpPr/>
          <p:nvPr/>
        </p:nvSpPr>
        <p:spPr bwMode="auto">
          <a:xfrm rot="14689384">
            <a:off x="9107979" y="5197308"/>
            <a:ext cx="267286" cy="281353"/>
          </a:xfrm>
          <a:custGeom>
            <a:avLst/>
            <a:gdLst>
              <a:gd name="connsiteX0" fmla="*/ 49237 w 267286"/>
              <a:gd name="connsiteY0" fmla="*/ 281353 h 281353"/>
              <a:gd name="connsiteX1" fmla="*/ 267286 w 267286"/>
              <a:gd name="connsiteY1" fmla="*/ 49236 h 281353"/>
              <a:gd name="connsiteX2" fmla="*/ 0 w 267286"/>
              <a:gd name="connsiteY2" fmla="*/ 0 h 281353"/>
              <a:gd name="connsiteX3" fmla="*/ 49237 w 267286"/>
              <a:gd name="connsiteY3" fmla="*/ 281353 h 28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86" h="281353" extrusionOk="0">
                <a:moveTo>
                  <a:pt x="49237" y="281353"/>
                </a:moveTo>
                <a:lnTo>
                  <a:pt x="267286" y="49236"/>
                </a:lnTo>
                <a:lnTo>
                  <a:pt x="0" y="0"/>
                </a:lnTo>
                <a:lnTo>
                  <a:pt x="49237" y="281353"/>
                </a:lnTo>
                <a:close/>
              </a:path>
            </a:pathLst>
          </a:custGeom>
          <a:solidFill>
            <a:srgbClr val="347C93"/>
          </a:solidFill>
          <a:ln>
            <a:solidFill>
              <a:srgbClr val="347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0" name="Forme libre 89"/>
          <p:cNvSpPr/>
          <p:nvPr/>
        </p:nvSpPr>
        <p:spPr bwMode="auto">
          <a:xfrm rot="14689384">
            <a:off x="9188828" y="4509276"/>
            <a:ext cx="504056" cy="292082"/>
          </a:xfrm>
          <a:custGeom>
            <a:avLst/>
            <a:gdLst>
              <a:gd name="connsiteX0" fmla="*/ 0 w 738554"/>
              <a:gd name="connsiteY0" fmla="*/ 246185 h 436099"/>
              <a:gd name="connsiteX1" fmla="*/ 738554 w 738554"/>
              <a:gd name="connsiteY1" fmla="*/ 0 h 436099"/>
              <a:gd name="connsiteX2" fmla="*/ 675250 w 738554"/>
              <a:gd name="connsiteY2" fmla="*/ 436099 h 436099"/>
              <a:gd name="connsiteX3" fmla="*/ 0 w 738554"/>
              <a:gd name="connsiteY3" fmla="*/ 246185 h 436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8554" h="436099" extrusionOk="0">
                <a:moveTo>
                  <a:pt x="0" y="246185"/>
                </a:moveTo>
                <a:lnTo>
                  <a:pt x="738554" y="0"/>
                </a:lnTo>
                <a:lnTo>
                  <a:pt x="675250" y="436099"/>
                </a:lnTo>
                <a:lnTo>
                  <a:pt x="0" y="246185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4" name="Forme libre 93"/>
          <p:cNvSpPr/>
          <p:nvPr/>
        </p:nvSpPr>
        <p:spPr bwMode="auto">
          <a:xfrm rot="14689384">
            <a:off x="9046842" y="4151296"/>
            <a:ext cx="211015" cy="626012"/>
          </a:xfrm>
          <a:custGeom>
            <a:avLst/>
            <a:gdLst>
              <a:gd name="connsiteX0" fmla="*/ 0 w 211015"/>
              <a:gd name="connsiteY0" fmla="*/ 626012 h 626012"/>
              <a:gd name="connsiteX1" fmla="*/ 0 w 211015"/>
              <a:gd name="connsiteY1" fmla="*/ 0 h 626012"/>
              <a:gd name="connsiteX2" fmla="*/ 211015 w 211015"/>
              <a:gd name="connsiteY2" fmla="*/ 569742 h 626012"/>
              <a:gd name="connsiteX3" fmla="*/ 0 w 211015"/>
              <a:gd name="connsiteY3" fmla="*/ 626012 h 62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1015" h="626012" extrusionOk="0">
                <a:moveTo>
                  <a:pt x="0" y="626012"/>
                </a:moveTo>
                <a:lnTo>
                  <a:pt x="0" y="0"/>
                </a:lnTo>
                <a:lnTo>
                  <a:pt x="211015" y="569742"/>
                </a:lnTo>
                <a:lnTo>
                  <a:pt x="0" y="62601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5" name="Forme libre 94"/>
          <p:cNvSpPr/>
          <p:nvPr/>
        </p:nvSpPr>
        <p:spPr bwMode="auto">
          <a:xfrm rot="9413096">
            <a:off x="8755882" y="2614557"/>
            <a:ext cx="710418" cy="443133"/>
          </a:xfrm>
          <a:custGeom>
            <a:avLst/>
            <a:gdLst>
              <a:gd name="connsiteX0" fmla="*/ 710418 w 710418"/>
              <a:gd name="connsiteY0" fmla="*/ 0 h 443133"/>
              <a:gd name="connsiteX1" fmla="*/ 710418 w 710418"/>
              <a:gd name="connsiteY1" fmla="*/ 0 h 443133"/>
              <a:gd name="connsiteX2" fmla="*/ 626012 w 710418"/>
              <a:gd name="connsiteY2" fmla="*/ 28136 h 443133"/>
              <a:gd name="connsiteX3" fmla="*/ 0 w 710418"/>
              <a:gd name="connsiteY3" fmla="*/ 239151 h 443133"/>
              <a:gd name="connsiteX4" fmla="*/ 119575 w 710418"/>
              <a:gd name="connsiteY4" fmla="*/ 443133 h 443133"/>
              <a:gd name="connsiteX5" fmla="*/ 710418 w 710418"/>
              <a:gd name="connsiteY5" fmla="*/ 0 h 44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0418" h="443133" extrusionOk="0">
                <a:moveTo>
                  <a:pt x="710418" y="0"/>
                </a:moveTo>
                <a:lnTo>
                  <a:pt x="710418" y="0"/>
                </a:lnTo>
                <a:lnTo>
                  <a:pt x="626012" y="28136"/>
                </a:lnTo>
                <a:lnTo>
                  <a:pt x="0" y="239151"/>
                </a:lnTo>
                <a:lnTo>
                  <a:pt x="119575" y="443133"/>
                </a:lnTo>
                <a:lnTo>
                  <a:pt x="710418" y="0"/>
                </a:lnTo>
                <a:close/>
              </a:path>
            </a:pathLst>
          </a:custGeom>
          <a:solidFill>
            <a:srgbClr val="82207D"/>
          </a:solidFill>
          <a:ln>
            <a:solidFill>
              <a:srgbClr val="8220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6" name="Forme libre 95"/>
          <p:cNvSpPr/>
          <p:nvPr/>
        </p:nvSpPr>
        <p:spPr bwMode="auto">
          <a:xfrm rot="14689384">
            <a:off x="9160031" y="3557592"/>
            <a:ext cx="281353" cy="246185"/>
          </a:xfrm>
          <a:custGeom>
            <a:avLst/>
            <a:gdLst>
              <a:gd name="connsiteX0" fmla="*/ 0 w 281353"/>
              <a:gd name="connsiteY0" fmla="*/ 105508 h 246185"/>
              <a:gd name="connsiteX1" fmla="*/ 281353 w 281353"/>
              <a:gd name="connsiteY1" fmla="*/ 0 h 246185"/>
              <a:gd name="connsiteX2" fmla="*/ 211015 w 281353"/>
              <a:gd name="connsiteY2" fmla="*/ 246185 h 246185"/>
              <a:gd name="connsiteX3" fmla="*/ 0 w 281353"/>
              <a:gd name="connsiteY3" fmla="*/ 105508 h 24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353" h="246185" extrusionOk="0">
                <a:moveTo>
                  <a:pt x="0" y="105508"/>
                </a:moveTo>
                <a:lnTo>
                  <a:pt x="281353" y="0"/>
                </a:lnTo>
                <a:lnTo>
                  <a:pt x="211015" y="246185"/>
                </a:lnTo>
                <a:lnTo>
                  <a:pt x="0" y="105508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9" name="Forme libre 98"/>
          <p:cNvSpPr/>
          <p:nvPr/>
        </p:nvSpPr>
        <p:spPr bwMode="auto">
          <a:xfrm rot="14689384">
            <a:off x="9053875" y="1750947"/>
            <a:ext cx="274320" cy="232117"/>
          </a:xfrm>
          <a:custGeom>
            <a:avLst/>
            <a:gdLst>
              <a:gd name="connsiteX0" fmla="*/ 0 w 274320"/>
              <a:gd name="connsiteY0" fmla="*/ 0 h 232117"/>
              <a:gd name="connsiteX1" fmla="*/ 274320 w 274320"/>
              <a:gd name="connsiteY1" fmla="*/ 7034 h 232117"/>
              <a:gd name="connsiteX2" fmla="*/ 168812 w 274320"/>
              <a:gd name="connsiteY2" fmla="*/ 232117 h 232117"/>
              <a:gd name="connsiteX3" fmla="*/ 0 w 274320"/>
              <a:gd name="connsiteY3" fmla="*/ 0 h 232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" h="232117" extrusionOk="0">
                <a:moveTo>
                  <a:pt x="0" y="0"/>
                </a:moveTo>
                <a:lnTo>
                  <a:pt x="274320" y="7034"/>
                </a:lnTo>
                <a:lnTo>
                  <a:pt x="168812" y="232117"/>
                </a:lnTo>
                <a:lnTo>
                  <a:pt x="0" y="0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0" name="Forme libre 99"/>
          <p:cNvSpPr/>
          <p:nvPr/>
        </p:nvSpPr>
        <p:spPr bwMode="auto">
          <a:xfrm rot="10619653">
            <a:off x="8917522" y="489651"/>
            <a:ext cx="499403" cy="168812"/>
          </a:xfrm>
          <a:custGeom>
            <a:avLst/>
            <a:gdLst>
              <a:gd name="connsiteX0" fmla="*/ 246185 w 499403"/>
              <a:gd name="connsiteY0" fmla="*/ 0 h 168812"/>
              <a:gd name="connsiteX1" fmla="*/ 0 w 499403"/>
              <a:gd name="connsiteY1" fmla="*/ 0 h 168812"/>
              <a:gd name="connsiteX2" fmla="*/ 499403 w 499403"/>
              <a:gd name="connsiteY2" fmla="*/ 168812 h 168812"/>
              <a:gd name="connsiteX3" fmla="*/ 246185 w 499403"/>
              <a:gd name="connsiteY3" fmla="*/ 0 h 168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403" h="168812" extrusionOk="0">
                <a:moveTo>
                  <a:pt x="246185" y="0"/>
                </a:moveTo>
                <a:lnTo>
                  <a:pt x="0" y="0"/>
                </a:lnTo>
                <a:lnTo>
                  <a:pt x="499403" y="168812"/>
                </a:lnTo>
                <a:lnTo>
                  <a:pt x="246185" y="0"/>
                </a:lnTo>
                <a:close/>
              </a:path>
            </a:pathLst>
          </a:custGeom>
          <a:solidFill>
            <a:srgbClr val="F3390D"/>
          </a:solidFill>
          <a:ln>
            <a:solidFill>
              <a:srgbClr val="F339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2" name="Forme libre 101"/>
          <p:cNvSpPr/>
          <p:nvPr/>
        </p:nvSpPr>
        <p:spPr bwMode="auto">
          <a:xfrm rot="11185403">
            <a:off x="8995295" y="1144979"/>
            <a:ext cx="372793" cy="196948"/>
          </a:xfrm>
          <a:custGeom>
            <a:avLst/>
            <a:gdLst>
              <a:gd name="connsiteX0" fmla="*/ 372793 w 372793"/>
              <a:gd name="connsiteY0" fmla="*/ 196948 h 196948"/>
              <a:gd name="connsiteX1" fmla="*/ 358726 w 372793"/>
              <a:gd name="connsiteY1" fmla="*/ 0 h 196948"/>
              <a:gd name="connsiteX2" fmla="*/ 0 w 372793"/>
              <a:gd name="connsiteY2" fmla="*/ 91440 h 196948"/>
              <a:gd name="connsiteX3" fmla="*/ 372793 w 372793"/>
              <a:gd name="connsiteY3" fmla="*/ 196948 h 196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793" h="196948" extrusionOk="0">
                <a:moveTo>
                  <a:pt x="372793" y="196948"/>
                </a:moveTo>
                <a:lnTo>
                  <a:pt x="358726" y="0"/>
                </a:lnTo>
                <a:lnTo>
                  <a:pt x="0" y="91440"/>
                </a:lnTo>
                <a:lnTo>
                  <a:pt x="372793" y="196948"/>
                </a:lnTo>
                <a:close/>
              </a:path>
            </a:pathLst>
          </a:custGeom>
          <a:solidFill>
            <a:srgbClr val="347C93"/>
          </a:solidFill>
          <a:ln>
            <a:solidFill>
              <a:srgbClr val="347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3" name="Forme libre 102"/>
          <p:cNvSpPr/>
          <p:nvPr/>
        </p:nvSpPr>
        <p:spPr bwMode="auto">
          <a:xfrm rot="14973823">
            <a:off x="9288525" y="5721641"/>
            <a:ext cx="267286" cy="461796"/>
          </a:xfrm>
          <a:custGeom>
            <a:avLst/>
            <a:gdLst>
              <a:gd name="connsiteX0" fmla="*/ 0 w 267286"/>
              <a:gd name="connsiteY0" fmla="*/ 647114 h 1005840"/>
              <a:gd name="connsiteX1" fmla="*/ 267286 w 267286"/>
              <a:gd name="connsiteY1" fmla="*/ 0 h 1005840"/>
              <a:gd name="connsiteX2" fmla="*/ 175846 w 267286"/>
              <a:gd name="connsiteY2" fmla="*/ 1005840 h 1005840"/>
              <a:gd name="connsiteX3" fmla="*/ 0 w 267286"/>
              <a:gd name="connsiteY3" fmla="*/ 647114 h 100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86" h="1005840" extrusionOk="0">
                <a:moveTo>
                  <a:pt x="0" y="647114"/>
                </a:moveTo>
                <a:lnTo>
                  <a:pt x="267286" y="0"/>
                </a:lnTo>
                <a:lnTo>
                  <a:pt x="175846" y="1005840"/>
                </a:lnTo>
                <a:lnTo>
                  <a:pt x="0" y="647114"/>
                </a:lnTo>
                <a:close/>
              </a:path>
            </a:pathLst>
          </a:custGeom>
          <a:solidFill>
            <a:srgbClr val="F3390D"/>
          </a:solidFill>
          <a:ln>
            <a:solidFill>
              <a:srgbClr val="F339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04" name="Image 103" descr="logo ligue-usep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44488" y="6309320"/>
            <a:ext cx="576064" cy="306417"/>
          </a:xfrm>
          <a:prstGeom prst="rect">
            <a:avLst/>
          </a:prstGeom>
        </p:spPr>
      </p:pic>
      <p:pic>
        <p:nvPicPr>
          <p:cNvPr id="111" name="Picture 7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8337376" y="5805264"/>
            <a:ext cx="381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ZoneTexte 64"/>
          <p:cNvSpPr txBox="1"/>
          <p:nvPr/>
        </p:nvSpPr>
        <p:spPr bwMode="auto">
          <a:xfrm>
            <a:off x="900751" y="429431"/>
            <a:ext cx="4012496" cy="504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04306" tIns="52153" rIns="104306" bIns="52153" rtlCol="0">
            <a:noAutofit/>
          </a:bodyPr>
          <a:lstStyle/>
          <a:p>
            <a:pPr algn="just">
              <a:lnSpc>
                <a:spcPts val="1711"/>
              </a:lnSpc>
              <a:defRPr/>
            </a:pPr>
            <a:r>
              <a:rPr lang="fr-FR" sz="1100" b="1">
                <a:solidFill>
                  <a:srgbClr val="15266A"/>
                </a:solidFill>
                <a:latin typeface="Roboto"/>
                <a:ea typeface="Roboto"/>
                <a:cs typeface="Roboto"/>
              </a:rPr>
              <a:t>Pour renouveler votre licence Ufolep, vous devez signer votre document de renouvellement de licence. Nous vous proposons de le faire par </a:t>
            </a:r>
            <a:r>
              <a:rPr lang="fr-FR" sz="1100" b="1">
                <a:solidFill>
                  <a:srgbClr val="E63E6C"/>
                </a:solidFill>
                <a:latin typeface="Roboto"/>
                <a:ea typeface="Roboto"/>
                <a:cs typeface="Roboto"/>
              </a:rPr>
              <a:t>signature électronique :</a:t>
            </a:r>
            <a:endParaRPr lang="fr-FR" sz="1100" b="1">
              <a:solidFill>
                <a:srgbClr val="00BFBC"/>
              </a:solidFill>
              <a:latin typeface="Roboto"/>
              <a:ea typeface="Roboto"/>
              <a:cs typeface="Roboto"/>
            </a:endParaRPr>
          </a:p>
          <a:p>
            <a:pPr marL="206438" indent="-206438" algn="just">
              <a:lnSpc>
                <a:spcPts val="1711"/>
              </a:lnSpc>
              <a:buFont typeface="Wingdings"/>
              <a:buChar char="v"/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Suppression du papier</a:t>
            </a:r>
            <a:endParaRPr/>
          </a:p>
          <a:p>
            <a:pPr marL="206438" indent="-206438" algn="just">
              <a:lnSpc>
                <a:spcPts val="1711"/>
              </a:lnSpc>
              <a:buFont typeface="Wingdings"/>
              <a:buChar char="v"/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Signature avec votre téléphone portable</a:t>
            </a:r>
            <a:endParaRPr/>
          </a:p>
          <a:p>
            <a:pPr marL="206438" indent="-206438" algn="just">
              <a:lnSpc>
                <a:spcPts val="1711"/>
              </a:lnSpc>
              <a:buFont typeface="Wingdings"/>
              <a:buChar char="v"/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Transmission automatique à votre association</a:t>
            </a:r>
            <a:endParaRPr/>
          </a:p>
          <a:p>
            <a:pPr marL="206438" indent="-206438" algn="just">
              <a:lnSpc>
                <a:spcPts val="1711"/>
              </a:lnSpc>
              <a:buFont typeface="Wingdings"/>
              <a:buChar char="v"/>
              <a:defRPr/>
            </a:pPr>
            <a:endParaRPr lang="fr-FR" sz="1000" b="1">
              <a:solidFill>
                <a:srgbClr val="347C93"/>
              </a:solidFill>
              <a:latin typeface="Roboto"/>
              <a:ea typeface="Roboto"/>
              <a:cs typeface="Roboto"/>
            </a:endParaRPr>
          </a:p>
          <a:p>
            <a:pPr algn="ctr">
              <a:lnSpc>
                <a:spcPts val="1711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Sur le tableau de bord, démarrer la procédure de réadhésion</a:t>
            </a: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 algn="ctr">
              <a:lnSpc>
                <a:spcPts val="1711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Cliquer sur la mention OUI</a:t>
            </a:r>
            <a:endParaRPr/>
          </a:p>
          <a:p>
            <a:pPr algn="ctr"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 algn="ctr">
              <a:lnSpc>
                <a:spcPts val="1483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 algn="ctr">
              <a:lnSpc>
                <a:spcPts val="1483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Mettez à jour les informations de votre fiche d’adhésion.</a:t>
            </a:r>
            <a:endParaRPr/>
          </a:p>
          <a:p>
            <a:pPr algn="ctr">
              <a:lnSpc>
                <a:spcPts val="1483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 algn="ctr">
              <a:lnSpc>
                <a:spcPts val="1483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Pour une licence sportive, il vous sera demander de renseigner les informations pour un certificat médical ou pour questionnaire de santé.</a:t>
            </a:r>
          </a:p>
          <a:p>
            <a:pPr>
              <a:lnSpc>
                <a:spcPts val="1483"/>
              </a:lnSpc>
              <a:defRPr/>
            </a:pPr>
            <a:endParaRPr lang="fr-FR" sz="1000">
              <a:latin typeface="Roboto"/>
              <a:ea typeface="Roboto"/>
              <a:cs typeface="Roboto"/>
            </a:endParaRPr>
          </a:p>
          <a:p>
            <a:pPr>
              <a:lnSpc>
                <a:spcPts val="1483"/>
              </a:lnSpc>
              <a:defRPr/>
            </a:pPr>
            <a:endParaRPr lang="fr-FR" sz="1000">
              <a:latin typeface="Roboto"/>
              <a:ea typeface="Roboto"/>
              <a:cs typeface="Roboto"/>
            </a:endParaRPr>
          </a:p>
          <a:p>
            <a:pPr>
              <a:lnSpc>
                <a:spcPts val="1483"/>
              </a:lnSpc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 </a:t>
            </a:r>
          </a:p>
        </p:txBody>
      </p:sp>
      <p:sp>
        <p:nvSpPr>
          <p:cNvPr id="70" name="ZoneTexte 69"/>
          <p:cNvSpPr txBox="1"/>
          <p:nvPr/>
        </p:nvSpPr>
        <p:spPr bwMode="auto">
          <a:xfrm>
            <a:off x="5105604" y="431919"/>
            <a:ext cx="3782422" cy="51573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04306" tIns="52153" rIns="104306" bIns="52153" rtlCol="0">
            <a:noAutofit/>
          </a:bodyPr>
          <a:lstStyle/>
          <a:p>
            <a:pPr marL="258763" indent="-258763" algn="ctr">
              <a:lnSpc>
                <a:spcPts val="1700"/>
              </a:lnSpc>
              <a:defRPr/>
            </a:pPr>
            <a:r>
              <a:rPr lang="fr-FR" sz="1100">
                <a:solidFill>
                  <a:schemeClr val="tx2"/>
                </a:solidFill>
                <a:latin typeface="Roboto"/>
                <a:ea typeface="Roboto"/>
                <a:cs typeface="Roboto"/>
              </a:rPr>
              <a:t>Cliquer maintenant sur « transmettre ma demande » en choisissant la signature électronique</a:t>
            </a:r>
            <a:endParaRPr/>
          </a:p>
          <a:p>
            <a:pPr marL="258763" indent="-258763" algn="ctr">
              <a:lnSpc>
                <a:spcPts val="1700"/>
              </a:lnSpc>
              <a:defRPr/>
            </a:pPr>
            <a:endParaRPr lang="fr-FR" sz="1100" b="1">
              <a:solidFill>
                <a:srgbClr val="E63E6C"/>
              </a:solidFill>
              <a:latin typeface="Roboto"/>
              <a:ea typeface="Roboto"/>
              <a:cs typeface="Roboto"/>
            </a:endParaRPr>
          </a:p>
          <a:p>
            <a:pPr marL="258763" indent="-258763" algn="ctr">
              <a:lnSpc>
                <a:spcPts val="1700"/>
              </a:lnSpc>
              <a:defRPr/>
            </a:pPr>
            <a:endParaRPr lang="fr-FR" sz="1100" b="1">
              <a:solidFill>
                <a:srgbClr val="E63E6C"/>
              </a:solidFill>
              <a:latin typeface="Roboto"/>
              <a:ea typeface="Roboto"/>
              <a:cs typeface="Roboto"/>
            </a:endParaRPr>
          </a:p>
          <a:p>
            <a:pPr marL="258763" indent="-258763" algn="ctr">
              <a:lnSpc>
                <a:spcPts val="1700"/>
              </a:lnSpc>
              <a:defRPr/>
            </a:pPr>
            <a:endParaRPr lang="fr-FR" sz="1100" b="1">
              <a:solidFill>
                <a:srgbClr val="E63E6C"/>
              </a:solidFill>
              <a:latin typeface="Roboto"/>
              <a:ea typeface="Roboto"/>
              <a:cs typeface="Roboto"/>
            </a:endParaRPr>
          </a:p>
          <a:p>
            <a:pPr marL="258763" indent="-258763" algn="ctr">
              <a:lnSpc>
                <a:spcPts val="1700"/>
              </a:lnSpc>
              <a:defRPr/>
            </a:pPr>
            <a:endParaRPr lang="fr-FR" sz="1100" b="1">
              <a:solidFill>
                <a:srgbClr val="E63E6C"/>
              </a:solidFill>
              <a:latin typeface="Roboto"/>
              <a:ea typeface="Roboto"/>
              <a:cs typeface="Roboto"/>
            </a:endParaRPr>
          </a:p>
          <a:p>
            <a:pPr marL="258763" indent="-258763" algn="ctr">
              <a:lnSpc>
                <a:spcPts val="1700"/>
              </a:lnSpc>
              <a:defRPr/>
            </a:pPr>
            <a:r>
              <a:rPr lang="fr-FR" sz="1100" b="1">
                <a:solidFill>
                  <a:srgbClr val="E63E6C"/>
                </a:solidFill>
                <a:latin typeface="Roboto"/>
                <a:ea typeface="Roboto"/>
                <a:cs typeface="Roboto"/>
              </a:rPr>
              <a:t>Notre partenaire UNIVERSIGN se charge </a:t>
            </a:r>
            <a:endParaRPr/>
          </a:p>
          <a:p>
            <a:pPr marL="258763" indent="-258763" algn="ctr">
              <a:lnSpc>
                <a:spcPts val="1700"/>
              </a:lnSpc>
              <a:defRPr/>
            </a:pPr>
            <a:r>
              <a:rPr lang="fr-FR" sz="1100" b="1">
                <a:solidFill>
                  <a:srgbClr val="E63E6C"/>
                </a:solidFill>
                <a:latin typeface="Roboto"/>
                <a:ea typeface="Roboto"/>
                <a:cs typeface="Roboto"/>
              </a:rPr>
              <a:t>de cette procédure</a:t>
            </a:r>
            <a:endParaRPr/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8763" indent="-258763" algn="ctr">
              <a:lnSpc>
                <a:spcPts val="1700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Renseigner votre numéro de portable pour authentifier recevoir votre code SMS de signature</a:t>
            </a:r>
            <a:endParaRPr/>
          </a:p>
          <a:p>
            <a:pPr marL="258763" indent="-258763">
              <a:lnSpc>
                <a:spcPts val="1700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 marL="258763" indent="-258763">
              <a:lnSpc>
                <a:spcPts val="1700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 marL="258763" indent="-258763" algn="ctr">
              <a:lnSpc>
                <a:spcPts val="1700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Saisissez votre code SMS</a:t>
            </a:r>
            <a:endParaRPr/>
          </a:p>
          <a:p>
            <a:pPr marL="258763" indent="-258763">
              <a:lnSpc>
                <a:spcPts val="1700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 marL="258763" indent="-258763">
              <a:lnSpc>
                <a:spcPts val="1700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 marL="258763" indent="-258763" algn="ctr">
              <a:lnSpc>
                <a:spcPts val="1700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Votre demande est transmise à votre association qui doit l’accepter avant de la transmettre à l’ufolep départemental pour délivrer votre nouvelle licence.</a:t>
            </a:r>
            <a:endParaRPr lang="fr-FR" sz="1000">
              <a:latin typeface="Roboto"/>
              <a:ea typeface="Roboto"/>
              <a:cs typeface="Roboto"/>
            </a:endParaRPr>
          </a:p>
          <a:p>
            <a:pPr>
              <a:buFontTx/>
              <a:buChar char="-"/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>
              <a:defRPr/>
            </a:pPr>
            <a:endParaRPr lang="fr-FR" sz="1100">
              <a:latin typeface="Roboto"/>
              <a:ea typeface="Roboto"/>
              <a:cs typeface="Roboto"/>
            </a:endParaRPr>
          </a:p>
        </p:txBody>
      </p:sp>
      <p:pic>
        <p:nvPicPr>
          <p:cNvPr id="79" name="Image 78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718234" y="4429614"/>
            <a:ext cx="2476057" cy="370863"/>
          </a:xfrm>
          <a:prstGeom prst="rect">
            <a:avLst/>
          </a:prstGeom>
        </p:spPr>
      </p:pic>
      <p:pic>
        <p:nvPicPr>
          <p:cNvPr id="80" name="Image 79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6149784" y="5027506"/>
            <a:ext cx="1766689" cy="39573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1497194" y="2178573"/>
            <a:ext cx="2845906" cy="154476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1074581" y="4004520"/>
            <a:ext cx="3756644" cy="99597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5817096" y="934640"/>
            <a:ext cx="2673463" cy="81579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12"/>
          <a:stretch/>
        </p:blipFill>
        <p:spPr bwMode="auto">
          <a:xfrm>
            <a:off x="5481369" y="2232586"/>
            <a:ext cx="3163769" cy="160735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339</Words>
  <Application>Microsoft Office PowerPoint</Application>
  <DocSecurity>0</DocSecurity>
  <PresentationFormat>Format A4 (210 x 297 mm)</PresentationFormat>
  <Paragraphs>65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Calibri</vt:lpstr>
      <vt:lpstr>Rimbo</vt:lpstr>
      <vt:lpstr>Roboto</vt:lpstr>
      <vt:lpstr>Wingdings</vt:lpstr>
      <vt:lpstr>Default Theme</vt:lpstr>
      <vt:lpstr>Présentation PowerPoint</vt:lpstr>
      <vt:lpstr>Présentation PowerPoint</vt:lpstr>
    </vt:vector>
  </TitlesOfParts>
  <Manager/>
  <Company>LIGUE DE L'ENSEIGNEMENT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subject/>
  <dc:creator>Pascal</dc:creator>
  <cp:keywords/>
  <dc:description/>
  <cp:lastModifiedBy>Ufolep</cp:lastModifiedBy>
  <cp:revision>163</cp:revision>
  <dcterms:created xsi:type="dcterms:W3CDTF">2019-04-30T06:55:08Z</dcterms:created>
  <dcterms:modified xsi:type="dcterms:W3CDTF">2022-07-20T15:25:55Z</dcterms:modified>
  <cp:category/>
  <dc:identifier/>
  <cp:contentStatus/>
  <dc:language/>
  <cp:version/>
</cp:coreProperties>
</file>