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9906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742950" y="2130426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485900" y="3886200"/>
            <a:ext cx="69342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E90DA9-D2FE-4864-831F-647F74A29CBC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DB379A7-CFAD-4F36-800E-CA43756D9305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B7E5F8-4403-473B-A7CA-3250F4FCA586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27C1F1F-5EB2-45A1-AF3C-293E97AED214}" type="datetime1">
              <a:rPr lang="fr-FR"/>
              <a:t>20/07/2022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4ADB78-5D78-4BB4-B309-177FD0E1BD7A}" type="datetime1">
              <a:rPr lang="fr-FR"/>
              <a:t>20/07/2022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C1877F-BD27-46A5-A946-21C7376E9F35}" type="datetime1">
              <a:rPr lang="fr-FR"/>
              <a:t>20/07/2022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63E5E3-2014-4EFC-9505-BE7FB8853960}" type="datetime1">
              <a:rPr lang="fr-FR"/>
              <a:t>20/07/2022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24A4538-546E-4FA3-A846-D6AEB42C6B24}" type="datetime1">
              <a:rPr lang="fr-FR"/>
              <a:t>20/07/2022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B21C3-D64B-4D66-A4E1-D69D49437A05}" type="datetime1">
              <a:rPr lang="fr-FR"/>
              <a:t>20/07/2022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DD97BDB-4A30-4190-A1FD-110740DC013F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7181850" y="274639"/>
            <a:ext cx="2228850" cy="5851525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95300" y="274639"/>
            <a:ext cx="6521450" cy="585152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83A7C54-F54F-4861-B9E0-AA1A5373EAB9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 bwMode="auto">
          <a:xfrm>
            <a:off x="1520619" y="11784"/>
            <a:ext cx="7433235" cy="82998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</a:p>
        </p:txBody>
      </p:sp>
      <p:cxnSp>
        <p:nvCxnSpPr>
          <p:cNvPr id="9" name="Connecteur droit 8"/>
          <p:cNvCxnSpPr>
            <a:cxnSpLocks/>
          </p:cNvCxnSpPr>
          <p:nvPr userDrawn="1"/>
        </p:nvCxnSpPr>
        <p:spPr bwMode="auto">
          <a:xfrm>
            <a:off x="0" y="836712"/>
            <a:ext cx="990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337B843-A375-4793-BCFE-53737E6F5B34}" type="datetime1">
              <a:rPr lang="fr-FR"/>
              <a:t>20/07/2022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hyperlink" Target="https://www.affiligue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4.jpg"/><Relationship Id="rId10" Type="http://schemas.openxmlformats.org/officeDocument/2006/relationships/image" Target="../media/image18.png"/><Relationship Id="rId4" Type="http://schemas.openxmlformats.org/officeDocument/2006/relationships/image" Target="../media/image14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5" name="Connecteur droit 84"/>
          <p:cNvCxnSpPr>
            <a:cxnSpLocks/>
          </p:cNvCxnSpPr>
          <p:nvPr/>
        </p:nvCxnSpPr>
        <p:spPr bwMode="auto">
          <a:xfrm flipH="1">
            <a:off x="272480" y="6237312"/>
            <a:ext cx="8280919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 bwMode="auto">
          <a:xfrm>
            <a:off x="1280592" y="332656"/>
            <a:ext cx="3366374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>
                <a:solidFill>
                  <a:srgbClr val="347C93"/>
                </a:solidFill>
                <a:latin typeface="Roboto"/>
                <a:ea typeface="Roboto"/>
                <a:cs typeface="Roboto"/>
              </a:rPr>
              <a:t>Votre première connexion</a:t>
            </a:r>
            <a:endParaRPr/>
          </a:p>
          <a:p>
            <a:pPr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Tapez </a:t>
            </a:r>
            <a:r>
              <a:rPr lang="fr-FR" sz="1000" u="sng">
                <a:latin typeface="Roboto"/>
                <a:ea typeface="Roboto"/>
                <a:cs typeface="Roboto"/>
                <a:hlinkClick r:id="rId2" tooltip="https://www.affiligue.org/"/>
              </a:rPr>
              <a:t>https://www.affiligue.org</a:t>
            </a:r>
            <a:endParaRPr lang="fr-FR" sz="1000">
              <a:latin typeface="Roboto"/>
              <a:ea typeface="Roboto"/>
              <a:cs typeface="Roboto"/>
            </a:endParaRPr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Sur la page d’accueil, cliquez sur le bouton « Recevoir mes identifiants » et tapez votre numéro d’adhérent présent sur votre carte ou licence. Cliquez sur le bouton « Recevoir mon mot de passe ».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votre boite mail (il arrive parfois que le mail soit retenu dans le dossier « indésirable » ou « Spam »)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à nouveau la page d’accueil et saisissez vos données personnelles de connexion dans « Identifiants » et « Mot de passe » (ou faites un copier-coller depuis le mail qui vous a été envoyé).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Cliquez sur se connecter.</a:t>
            </a:r>
            <a:endParaRPr/>
          </a:p>
        </p:txBody>
      </p:sp>
      <p:sp>
        <p:nvSpPr>
          <p:cNvPr id="5" name="Rectangle 4"/>
          <p:cNvSpPr/>
          <p:nvPr/>
        </p:nvSpPr>
        <p:spPr bwMode="auto">
          <a:xfrm>
            <a:off x="272480" y="260648"/>
            <a:ext cx="4524503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80466" y="2996952"/>
            <a:ext cx="2276616" cy="1440160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 bwMode="auto">
          <a:xfrm>
            <a:off x="1280592" y="5077633"/>
            <a:ext cx="3401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 dirty="0">
                <a:solidFill>
                  <a:srgbClr val="F07E12"/>
                </a:solidFill>
                <a:latin typeface="Roboto"/>
                <a:ea typeface="Roboto"/>
                <a:cs typeface="Roboto"/>
              </a:rPr>
              <a:t>Pour plus d’informations, une aide départementale est à votre disposition pour vous accompagner :</a:t>
            </a:r>
            <a:endParaRPr dirty="0"/>
          </a:p>
          <a:p>
            <a:pPr>
              <a:defRPr/>
            </a:pPr>
            <a:r>
              <a:rPr lang="fr-FR" sz="1000" u="sng" dirty="0">
                <a:latin typeface="Roboto"/>
                <a:ea typeface="Roboto"/>
                <a:cs typeface="Roboto"/>
              </a:rPr>
              <a:t>Adresse du comité ou de la fédération </a:t>
            </a:r>
            <a:endParaRPr u="sng" dirty="0"/>
          </a:p>
          <a:p>
            <a:pPr>
              <a:defRPr/>
            </a:pPr>
            <a:r>
              <a:rPr lang="fr-FR" sz="1000" b="1" dirty="0">
                <a:latin typeface="Roboto"/>
                <a:ea typeface="Roboto"/>
                <a:cs typeface="Roboto"/>
              </a:rPr>
              <a:t>UFOLEP Somme</a:t>
            </a:r>
            <a:br>
              <a:rPr lang="fr-FR" sz="1000" b="1" dirty="0">
                <a:latin typeface="Roboto"/>
                <a:ea typeface="Roboto"/>
                <a:cs typeface="Roboto"/>
              </a:rPr>
            </a:br>
            <a:r>
              <a:rPr lang="fr-FR" sz="1000" b="1" dirty="0">
                <a:latin typeface="Roboto"/>
                <a:ea typeface="Roboto"/>
                <a:cs typeface="Roboto"/>
              </a:rPr>
              <a:t>51 rue Sully – 80000 AMIENS</a:t>
            </a:r>
            <a:endParaRPr b="1" dirty="0"/>
          </a:p>
          <a:p>
            <a:pPr>
              <a:defRPr/>
            </a:pPr>
            <a:r>
              <a:rPr lang="fr-FR" sz="1000" b="1" dirty="0">
                <a:latin typeface="Roboto"/>
                <a:ea typeface="Roboto"/>
                <a:cs typeface="Roboto"/>
              </a:rPr>
              <a:t>03-22-52-49-16</a:t>
            </a:r>
            <a:endParaRPr lang="fr-FR" sz="1000" b="1" dirty="0"/>
          </a:p>
        </p:txBody>
      </p:sp>
      <p:sp>
        <p:nvSpPr>
          <p:cNvPr id="73" name="Rectangle 72"/>
          <p:cNvSpPr/>
          <p:nvPr/>
        </p:nvSpPr>
        <p:spPr bwMode="auto">
          <a:xfrm>
            <a:off x="344488" y="5013176"/>
            <a:ext cx="780087" cy="720080"/>
          </a:xfrm>
          <a:prstGeom prst="rect">
            <a:avLst/>
          </a:prstGeom>
          <a:solidFill>
            <a:srgbClr val="F07E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8" name="Image 77" descr="premiere-connexion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6496" y="260648"/>
            <a:ext cx="720080" cy="720080"/>
          </a:xfrm>
          <a:prstGeom prst="rect">
            <a:avLst/>
          </a:prstGeom>
        </p:spPr>
      </p:pic>
      <p:pic>
        <p:nvPicPr>
          <p:cNvPr id="81" name="Image 80" descr="appelle-f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38938" y="5085184"/>
            <a:ext cx="429005" cy="648072"/>
          </a:xfrm>
          <a:prstGeom prst="rect">
            <a:avLst/>
          </a:prstGeom>
        </p:spPr>
      </p:pic>
      <p:pic>
        <p:nvPicPr>
          <p:cNvPr id="47" name="Image 46" descr="logo ligue-usep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50" name="Image 49" descr="logo-ufolep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833320" y="332656"/>
            <a:ext cx="1657350" cy="495300"/>
          </a:xfrm>
          <a:prstGeom prst="rect">
            <a:avLst/>
          </a:prstGeom>
        </p:spPr>
      </p:pic>
      <p:sp>
        <p:nvSpPr>
          <p:cNvPr id="58" name="Triangle isocèle 57"/>
          <p:cNvSpPr/>
          <p:nvPr/>
        </p:nvSpPr>
        <p:spPr bwMode="auto">
          <a:xfrm>
            <a:off x="8602133" y="6093296"/>
            <a:ext cx="576064" cy="432048"/>
          </a:xfrm>
          <a:prstGeom prst="triangle">
            <a:avLst>
              <a:gd name="adj" fmla="val 50000"/>
            </a:avLst>
          </a:pr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4" name="Forme libre 63"/>
          <p:cNvSpPr/>
          <p:nvPr/>
        </p:nvSpPr>
        <p:spPr bwMode="auto">
          <a:xfrm>
            <a:off x="8386109" y="6093296"/>
            <a:ext cx="504056" cy="416974"/>
          </a:xfrm>
          <a:custGeom>
            <a:avLst/>
            <a:gdLst>
              <a:gd name="connsiteX0" fmla="*/ 955141 w 955141"/>
              <a:gd name="connsiteY0" fmla="*/ 0 h 1095469"/>
              <a:gd name="connsiteX1" fmla="*/ 407406 w 955141"/>
              <a:gd name="connsiteY1" fmla="*/ 1095469 h 1095469"/>
              <a:gd name="connsiteX2" fmla="*/ 0 w 955141"/>
              <a:gd name="connsiteY2" fmla="*/ 0 h 1095469"/>
              <a:gd name="connsiteX3" fmla="*/ 955141 w 955141"/>
              <a:gd name="connsiteY3" fmla="*/ 0 h 109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141" h="1095469" extrusionOk="0">
                <a:moveTo>
                  <a:pt x="955141" y="0"/>
                </a:moveTo>
                <a:lnTo>
                  <a:pt x="407406" y="1095469"/>
                </a:lnTo>
                <a:lnTo>
                  <a:pt x="0" y="0"/>
                </a:lnTo>
                <a:lnTo>
                  <a:pt x="955141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6" name="Forme libre 65"/>
          <p:cNvSpPr/>
          <p:nvPr/>
        </p:nvSpPr>
        <p:spPr bwMode="auto">
          <a:xfrm>
            <a:off x="8890165" y="5805264"/>
            <a:ext cx="743355" cy="283941"/>
          </a:xfrm>
          <a:custGeom>
            <a:avLst/>
            <a:gdLst>
              <a:gd name="connsiteX0" fmla="*/ 0 w 1385181"/>
              <a:gd name="connsiteY0" fmla="*/ 556788 h 556788"/>
              <a:gd name="connsiteX1" fmla="*/ 1376127 w 1385181"/>
              <a:gd name="connsiteY1" fmla="*/ 371192 h 556788"/>
              <a:gd name="connsiteX2" fmla="*/ 1385181 w 1385181"/>
              <a:gd name="connsiteY2" fmla="*/ 122221 h 556788"/>
              <a:gd name="connsiteX3" fmla="*/ 828393 w 1385181"/>
              <a:gd name="connsiteY3" fmla="*/ 0 h 556788"/>
              <a:gd name="connsiteX4" fmla="*/ 0 w 1385181"/>
              <a:gd name="connsiteY4" fmla="*/ 556788 h 55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181" h="556788" extrusionOk="0">
                <a:moveTo>
                  <a:pt x="0" y="556788"/>
                </a:moveTo>
                <a:lnTo>
                  <a:pt x="1376127" y="371192"/>
                </a:lnTo>
                <a:lnTo>
                  <a:pt x="1385181" y="122221"/>
                </a:lnTo>
                <a:lnTo>
                  <a:pt x="828393" y="0"/>
                </a:lnTo>
                <a:lnTo>
                  <a:pt x="0" y="55678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8" name="Forme libre 67"/>
          <p:cNvSpPr/>
          <p:nvPr/>
        </p:nvSpPr>
        <p:spPr bwMode="auto">
          <a:xfrm>
            <a:off x="9303954" y="6309320"/>
            <a:ext cx="309345" cy="216024"/>
          </a:xfrm>
          <a:custGeom>
            <a:avLst/>
            <a:gdLst>
              <a:gd name="connsiteX0" fmla="*/ 624689 w 638269"/>
              <a:gd name="connsiteY0" fmla="*/ 380245 h 389299"/>
              <a:gd name="connsiteX1" fmla="*/ 638269 w 638269"/>
              <a:gd name="connsiteY1" fmla="*/ 113168 h 389299"/>
              <a:gd name="connsiteX2" fmla="*/ 475307 w 638269"/>
              <a:gd name="connsiteY2" fmla="*/ 0 h 389299"/>
              <a:gd name="connsiteX3" fmla="*/ 0 w 638269"/>
              <a:gd name="connsiteY3" fmla="*/ 389299 h 389299"/>
              <a:gd name="connsiteX4" fmla="*/ 624689 w 638269"/>
              <a:gd name="connsiteY4" fmla="*/ 380245 h 38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269" h="389299" extrusionOk="0">
                <a:moveTo>
                  <a:pt x="624689" y="380245"/>
                </a:moveTo>
                <a:lnTo>
                  <a:pt x="638269" y="113168"/>
                </a:lnTo>
                <a:lnTo>
                  <a:pt x="475307" y="0"/>
                </a:lnTo>
                <a:lnTo>
                  <a:pt x="0" y="389299"/>
                </a:lnTo>
                <a:lnTo>
                  <a:pt x="624689" y="380245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8890165" y="6021288"/>
            <a:ext cx="732385" cy="368729"/>
          </a:xfrm>
          <a:custGeom>
            <a:avLst/>
            <a:gdLst>
              <a:gd name="connsiteX0" fmla="*/ 1362546 w 1362546"/>
              <a:gd name="connsiteY0" fmla="*/ 0 h 968721"/>
              <a:gd name="connsiteX1" fmla="*/ 1362546 w 1362546"/>
              <a:gd name="connsiteY1" fmla="*/ 968721 h 968721"/>
              <a:gd name="connsiteX2" fmla="*/ 1181477 w 1362546"/>
              <a:gd name="connsiteY2" fmla="*/ 846499 h 968721"/>
              <a:gd name="connsiteX3" fmla="*/ 0 w 1362546"/>
              <a:gd name="connsiteY3" fmla="*/ 194649 h 968721"/>
              <a:gd name="connsiteX4" fmla="*/ 1362546 w 1362546"/>
              <a:gd name="connsiteY4" fmla="*/ 0 h 96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546" h="968721" extrusionOk="0">
                <a:moveTo>
                  <a:pt x="1362546" y="0"/>
                </a:moveTo>
                <a:lnTo>
                  <a:pt x="1362546" y="968721"/>
                </a:lnTo>
                <a:lnTo>
                  <a:pt x="1181477" y="846499"/>
                </a:lnTo>
                <a:lnTo>
                  <a:pt x="0" y="194649"/>
                </a:lnTo>
                <a:lnTo>
                  <a:pt x="1362546" y="0"/>
                </a:lnTo>
                <a:close/>
              </a:path>
            </a:pathLst>
          </a:cu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8890165" y="6093296"/>
            <a:ext cx="648072" cy="432048"/>
          </a:xfrm>
          <a:custGeom>
            <a:avLst/>
            <a:gdLst>
              <a:gd name="connsiteX0" fmla="*/ 755964 w 1244851"/>
              <a:gd name="connsiteY0" fmla="*/ 1095470 h 1104523"/>
              <a:gd name="connsiteX1" fmla="*/ 552261 w 1244851"/>
              <a:gd name="connsiteY1" fmla="*/ 1104523 h 1104523"/>
              <a:gd name="connsiteX2" fmla="*/ 0 w 1244851"/>
              <a:gd name="connsiteY2" fmla="*/ 0 h 1104523"/>
              <a:gd name="connsiteX3" fmla="*/ 1244851 w 1244851"/>
              <a:gd name="connsiteY3" fmla="*/ 710697 h 1104523"/>
              <a:gd name="connsiteX4" fmla="*/ 755964 w 1244851"/>
              <a:gd name="connsiteY4" fmla="*/ 1095470 h 110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4851" h="1104523" extrusionOk="0">
                <a:moveTo>
                  <a:pt x="755964" y="1095470"/>
                </a:moveTo>
                <a:lnTo>
                  <a:pt x="552261" y="1104523"/>
                </a:lnTo>
                <a:lnTo>
                  <a:pt x="0" y="0"/>
                </a:lnTo>
                <a:lnTo>
                  <a:pt x="1244851" y="710697"/>
                </a:lnTo>
                <a:lnTo>
                  <a:pt x="755964" y="109547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" name="ZoneTexte 91"/>
          <p:cNvSpPr txBox="1"/>
          <p:nvPr/>
        </p:nvSpPr>
        <p:spPr bwMode="auto">
          <a:xfrm>
            <a:off x="5097016" y="630932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000"/>
              <a:t>www.ufolep.org</a:t>
            </a:r>
            <a:endParaRPr/>
          </a:p>
        </p:txBody>
      </p:sp>
      <p:sp>
        <p:nvSpPr>
          <p:cNvPr id="105" name="Forme libre 104"/>
          <p:cNvSpPr/>
          <p:nvPr/>
        </p:nvSpPr>
        <p:spPr bwMode="auto">
          <a:xfrm>
            <a:off x="7977336" y="5877272"/>
            <a:ext cx="211016" cy="246184"/>
          </a:xfrm>
          <a:custGeom>
            <a:avLst/>
            <a:gdLst>
              <a:gd name="connsiteX0" fmla="*/ 0 w 211016"/>
              <a:gd name="connsiteY0" fmla="*/ 0 h 246184"/>
              <a:gd name="connsiteX1" fmla="*/ 0 w 211016"/>
              <a:gd name="connsiteY1" fmla="*/ 0 h 246184"/>
              <a:gd name="connsiteX2" fmla="*/ 0 w 211016"/>
              <a:gd name="connsiteY2" fmla="*/ 246184 h 246184"/>
              <a:gd name="connsiteX3" fmla="*/ 211016 w 211016"/>
              <a:gd name="connsiteY3" fmla="*/ 126609 h 246184"/>
              <a:gd name="connsiteX4" fmla="*/ 0 w 211016"/>
              <a:gd name="connsiteY4" fmla="*/ 0 h 24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016" h="246184" extrusionOk="0">
                <a:moveTo>
                  <a:pt x="0" y="0"/>
                </a:moveTo>
                <a:lnTo>
                  <a:pt x="0" y="0"/>
                </a:lnTo>
                <a:lnTo>
                  <a:pt x="0" y="246184"/>
                </a:lnTo>
                <a:lnTo>
                  <a:pt x="211016" y="126609"/>
                </a:lnTo>
                <a:lnTo>
                  <a:pt x="0" y="0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7" name="Forme libre 106"/>
          <p:cNvSpPr/>
          <p:nvPr/>
        </p:nvSpPr>
        <p:spPr bwMode="auto">
          <a:xfrm>
            <a:off x="7113240" y="5445224"/>
            <a:ext cx="569741" cy="379828"/>
          </a:xfrm>
          <a:custGeom>
            <a:avLst/>
            <a:gdLst>
              <a:gd name="connsiteX0" fmla="*/ 0 w 569741"/>
              <a:gd name="connsiteY0" fmla="*/ 0 h 379828"/>
              <a:gd name="connsiteX1" fmla="*/ 569741 w 569741"/>
              <a:gd name="connsiteY1" fmla="*/ 295422 h 379828"/>
              <a:gd name="connsiteX2" fmla="*/ 337625 w 569741"/>
              <a:gd name="connsiteY2" fmla="*/ 379828 h 379828"/>
              <a:gd name="connsiteX3" fmla="*/ 0 w 569741"/>
              <a:gd name="connsiteY3" fmla="*/ 0 h 37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741" h="379828" extrusionOk="0">
                <a:moveTo>
                  <a:pt x="0" y="0"/>
                </a:moveTo>
                <a:lnTo>
                  <a:pt x="569741" y="295422"/>
                </a:lnTo>
                <a:lnTo>
                  <a:pt x="337625" y="379828"/>
                </a:lnTo>
                <a:lnTo>
                  <a:pt x="0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9" name="Forme libre 108"/>
          <p:cNvSpPr/>
          <p:nvPr/>
        </p:nvSpPr>
        <p:spPr bwMode="auto">
          <a:xfrm rot="3777225">
            <a:off x="6264150" y="5145998"/>
            <a:ext cx="267286" cy="1005840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1" name="Forme libre 110"/>
          <p:cNvSpPr/>
          <p:nvPr/>
        </p:nvSpPr>
        <p:spPr bwMode="auto">
          <a:xfrm>
            <a:off x="5444197" y="5324622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4" name="Forme libre 113"/>
          <p:cNvSpPr/>
          <p:nvPr/>
        </p:nvSpPr>
        <p:spPr bwMode="auto">
          <a:xfrm>
            <a:off x="5465298" y="4473526"/>
            <a:ext cx="738554" cy="436099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5" name="Forme libre 114"/>
          <p:cNvSpPr/>
          <p:nvPr/>
        </p:nvSpPr>
        <p:spPr bwMode="auto">
          <a:xfrm>
            <a:off x="5458264" y="4065563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6" name="Forme libre 115"/>
          <p:cNvSpPr/>
          <p:nvPr/>
        </p:nvSpPr>
        <p:spPr bwMode="auto">
          <a:xfrm>
            <a:off x="5085471" y="2356338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9" name="Forme libre 118"/>
          <p:cNvSpPr/>
          <p:nvPr/>
        </p:nvSpPr>
        <p:spPr bwMode="auto">
          <a:xfrm>
            <a:off x="5324622" y="3242603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0" name="Forme libre 119"/>
          <p:cNvSpPr/>
          <p:nvPr/>
        </p:nvSpPr>
        <p:spPr bwMode="auto">
          <a:xfrm>
            <a:off x="5141742" y="1519311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1" name="Forme libre 120"/>
          <p:cNvSpPr/>
          <p:nvPr/>
        </p:nvSpPr>
        <p:spPr bwMode="auto">
          <a:xfrm>
            <a:off x="5457056" y="332656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2" name="Forme libre 121"/>
          <p:cNvSpPr/>
          <p:nvPr/>
        </p:nvSpPr>
        <p:spPr bwMode="auto">
          <a:xfrm>
            <a:off x="5241032" y="764704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8481392" y="1628800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6753200" y="4221088"/>
            <a:ext cx="43814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7185248" y="148478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6537176" y="692696"/>
            <a:ext cx="40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8625408" y="4005064"/>
            <a:ext cx="4762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8193360" y="479715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6" name="Connecteur droit 135"/>
          <p:cNvCxnSpPr>
            <a:cxnSpLocks/>
          </p:cNvCxnSpPr>
          <p:nvPr/>
        </p:nvCxnSpPr>
        <p:spPr bwMode="auto">
          <a:xfrm>
            <a:off x="344488" y="5013176"/>
            <a:ext cx="4320480" cy="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>
            <a:cxnSpLocks/>
          </p:cNvCxnSpPr>
          <p:nvPr/>
        </p:nvCxnSpPr>
        <p:spPr bwMode="auto">
          <a:xfrm>
            <a:off x="416496" y="260648"/>
            <a:ext cx="4320480" cy="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138"/>
          <p:cNvCxnSpPr>
            <a:cxnSpLocks/>
          </p:cNvCxnSpPr>
          <p:nvPr/>
        </p:nvCxnSpPr>
        <p:spPr bwMode="auto">
          <a:xfrm flipH="1">
            <a:off x="4736976" y="260648"/>
            <a:ext cx="8384" cy="72008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/>
          <p:cNvCxnSpPr>
            <a:cxnSpLocks/>
          </p:cNvCxnSpPr>
          <p:nvPr/>
        </p:nvCxnSpPr>
        <p:spPr bwMode="auto">
          <a:xfrm flipH="1">
            <a:off x="4664968" y="5013176"/>
            <a:ext cx="8384" cy="72008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RÃ©sultat de recherche d'images pour &quot;reseaux sociaux&quot;"/>
          <p:cNvPicPr>
            <a:picLocks noChangeAspect="1" noChangeArrowheads="1"/>
          </p:cNvPicPr>
          <p:nvPr/>
        </p:nvPicPr>
        <p:blipFill>
          <a:blip r:embed="rId14"/>
          <a:srcRect t="13280" b="20924"/>
          <a:stretch/>
        </p:blipFill>
        <p:spPr bwMode="auto">
          <a:xfrm>
            <a:off x="1280592" y="6300889"/>
            <a:ext cx="1376106" cy="509301"/>
          </a:xfrm>
          <a:prstGeom prst="rect">
            <a:avLst/>
          </a:prstGeom>
          <a:noFill/>
        </p:spPr>
      </p:pic>
      <p:sp>
        <p:nvSpPr>
          <p:cNvPr id="86" name="ZoneTexte 85"/>
          <p:cNvSpPr txBox="1"/>
          <p:nvPr/>
        </p:nvSpPr>
        <p:spPr bwMode="auto">
          <a:xfrm>
            <a:off x="5514479" y="1259572"/>
            <a:ext cx="40988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800" b="1">
                <a:solidFill>
                  <a:srgbClr val="0070C0"/>
                </a:solidFill>
                <a:latin typeface="Rimbo"/>
              </a:rPr>
              <a:t>Assocation sportive</a:t>
            </a:r>
            <a:endParaRPr/>
          </a:p>
          <a:p>
            <a:pPr algn="ctr">
              <a:defRPr/>
            </a:pPr>
            <a:endParaRPr lang="fr-FR" sz="2800" b="1">
              <a:solidFill>
                <a:srgbClr val="0070C0"/>
              </a:solidFill>
              <a:latin typeface="Rimbo"/>
            </a:endParaRPr>
          </a:p>
          <a:p>
            <a:pPr algn="ctr">
              <a:defRPr/>
            </a:pPr>
            <a:r>
              <a:rPr lang="fr-FR" sz="2800" b="1">
                <a:solidFill>
                  <a:srgbClr val="0070C0"/>
                </a:solidFill>
                <a:latin typeface="Rimbo"/>
              </a:rPr>
              <a:t>Se réaffilier 22/23 par signature électronique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1" name="Picture 11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817096" y="263691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8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833320" y="2132856"/>
            <a:ext cx="495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ZoneTexte 60"/>
          <p:cNvSpPr txBox="1"/>
          <p:nvPr/>
        </p:nvSpPr>
        <p:spPr bwMode="auto">
          <a:xfrm>
            <a:off x="1208583" y="6309320"/>
            <a:ext cx="3384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Le site www.affiligue.org est édité par la Ligue de l’enseignement,</a:t>
            </a:r>
            <a:br>
              <a:rPr lang="fr-FR" sz="800">
                <a:latin typeface="Roboto"/>
                <a:ea typeface="Roboto"/>
                <a:cs typeface="Roboto"/>
              </a:rPr>
            </a:br>
            <a:r>
              <a:rPr lang="fr-FR" sz="800">
                <a:latin typeface="Roboto"/>
                <a:ea typeface="Roboto"/>
                <a:cs typeface="Roboto"/>
              </a:rPr>
              <a:t>Association de loi 1901 à but non lucratif.</a:t>
            </a:r>
            <a:endParaRPr/>
          </a:p>
        </p:txBody>
      </p:sp>
      <p:sp>
        <p:nvSpPr>
          <p:cNvPr id="62" name="ZoneTexte 61"/>
          <p:cNvSpPr txBox="1"/>
          <p:nvPr/>
        </p:nvSpPr>
        <p:spPr bwMode="auto">
          <a:xfrm>
            <a:off x="5109017" y="6381328"/>
            <a:ext cx="35883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V18082021</a:t>
            </a:r>
            <a:endParaRPr/>
          </a:p>
        </p:txBody>
      </p:sp>
      <p:pic>
        <p:nvPicPr>
          <p:cNvPr id="52" name="Image 51" descr="logo-ufolep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69424" y="6309320"/>
            <a:ext cx="864096" cy="258236"/>
          </a:xfrm>
          <a:prstGeom prst="rect">
            <a:avLst/>
          </a:prstGeom>
        </p:spPr>
      </p:pic>
      <p:cxnSp>
        <p:nvCxnSpPr>
          <p:cNvPr id="55" name="Connecteur droit 54"/>
          <p:cNvCxnSpPr>
            <a:cxnSpLocks/>
          </p:cNvCxnSpPr>
          <p:nvPr/>
        </p:nvCxnSpPr>
        <p:spPr bwMode="auto">
          <a:xfrm flipH="1">
            <a:off x="272480" y="6237312"/>
            <a:ext cx="9361040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orme libre 70"/>
          <p:cNvSpPr/>
          <p:nvPr/>
        </p:nvSpPr>
        <p:spPr bwMode="auto">
          <a:xfrm>
            <a:off x="467403" y="52882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2" name="Forme libre 71"/>
          <p:cNvSpPr/>
          <p:nvPr/>
        </p:nvSpPr>
        <p:spPr bwMode="auto">
          <a:xfrm>
            <a:off x="488503" y="4509120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4" name="Forme libre 73"/>
          <p:cNvSpPr/>
          <p:nvPr/>
        </p:nvSpPr>
        <p:spPr bwMode="auto">
          <a:xfrm>
            <a:off x="481471" y="4029149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5" name="Forme libre 74"/>
          <p:cNvSpPr/>
          <p:nvPr/>
        </p:nvSpPr>
        <p:spPr bwMode="auto">
          <a:xfrm>
            <a:off x="272480" y="2276872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7" name="Forme libre 76"/>
          <p:cNvSpPr/>
          <p:nvPr/>
        </p:nvSpPr>
        <p:spPr bwMode="auto">
          <a:xfrm>
            <a:off x="347828" y="3206189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1" name="Forme libre 80"/>
          <p:cNvSpPr/>
          <p:nvPr/>
        </p:nvSpPr>
        <p:spPr bwMode="auto">
          <a:xfrm>
            <a:off x="488503" y="1628800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480262" y="296242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264238" y="728290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4" name="Forme libre 83"/>
          <p:cNvSpPr/>
          <p:nvPr/>
        </p:nvSpPr>
        <p:spPr bwMode="auto">
          <a:xfrm rot="284438">
            <a:off x="723154" y="5599494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9" name="Forme libre 88"/>
          <p:cNvSpPr/>
          <p:nvPr/>
        </p:nvSpPr>
        <p:spPr bwMode="auto">
          <a:xfrm rot="14689384">
            <a:off x="9107979" y="51973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0" name="Forme libre 89"/>
          <p:cNvSpPr/>
          <p:nvPr/>
        </p:nvSpPr>
        <p:spPr bwMode="auto">
          <a:xfrm rot="14689384">
            <a:off x="9188828" y="4509276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4" name="Forme libre 93"/>
          <p:cNvSpPr/>
          <p:nvPr/>
        </p:nvSpPr>
        <p:spPr bwMode="auto">
          <a:xfrm rot="14689384">
            <a:off x="9046842" y="4151296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5" name="Forme libre 94"/>
          <p:cNvSpPr/>
          <p:nvPr/>
        </p:nvSpPr>
        <p:spPr bwMode="auto">
          <a:xfrm rot="9413096">
            <a:off x="8755882" y="2614557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6" name="Forme libre 95"/>
          <p:cNvSpPr/>
          <p:nvPr/>
        </p:nvSpPr>
        <p:spPr bwMode="auto">
          <a:xfrm rot="14689384">
            <a:off x="9160031" y="3557592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9" name="Forme libre 98"/>
          <p:cNvSpPr/>
          <p:nvPr/>
        </p:nvSpPr>
        <p:spPr bwMode="auto">
          <a:xfrm rot="14689384">
            <a:off x="9053875" y="1750947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0" name="Forme libre 99"/>
          <p:cNvSpPr/>
          <p:nvPr/>
        </p:nvSpPr>
        <p:spPr bwMode="auto">
          <a:xfrm rot="10619653">
            <a:off x="8917522" y="489651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2" name="Forme libre 101"/>
          <p:cNvSpPr/>
          <p:nvPr/>
        </p:nvSpPr>
        <p:spPr bwMode="auto">
          <a:xfrm rot="11185403">
            <a:off x="8995295" y="1144979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3" name="Forme libre 102"/>
          <p:cNvSpPr/>
          <p:nvPr/>
        </p:nvSpPr>
        <p:spPr bwMode="auto">
          <a:xfrm rot="14973823">
            <a:off x="9288525" y="5721641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4" name="Image 103" descr="logo ligue-usep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111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337376" y="580526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ZoneTexte 64"/>
          <p:cNvSpPr txBox="1"/>
          <p:nvPr/>
        </p:nvSpPr>
        <p:spPr bwMode="auto">
          <a:xfrm>
            <a:off x="900751" y="429431"/>
            <a:ext cx="4012496" cy="504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algn="just">
              <a:lnSpc>
                <a:spcPts val="1711"/>
              </a:lnSpc>
              <a:defRPr/>
            </a:pPr>
            <a:r>
              <a:rPr lang="fr-FR" sz="1100" b="1">
                <a:solidFill>
                  <a:srgbClr val="15266A"/>
                </a:solidFill>
                <a:latin typeface="Roboto"/>
                <a:ea typeface="Roboto"/>
                <a:cs typeface="Roboto"/>
              </a:rPr>
              <a:t>Pour renouveler votre affiliation, vous devez signer votre document de réaffiliation. Nous vous proposons : </a:t>
            </a:r>
            <a:endParaRPr/>
          </a:p>
          <a:p>
            <a:pPr algn="just">
              <a:lnSpc>
                <a:spcPts val="1711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la signature électronique</a:t>
            </a:r>
            <a:endParaRPr lang="fr-FR" sz="1100" b="1">
              <a:solidFill>
                <a:srgbClr val="00BFBC"/>
              </a:solidFill>
              <a:latin typeface="Roboto"/>
              <a:ea typeface="Roboto"/>
              <a:cs typeface="Roboto"/>
            </a:endParaRPr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Suppression du papier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Signature avec votre téléphone portable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Transmission automatique à la fédération/comité.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endParaRPr lang="fr-FR" sz="1000" b="1">
              <a:solidFill>
                <a:srgbClr val="347C93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Sur le tableau de bord, démarrer la procédure de réaffiliation</a:t>
            </a:r>
            <a:endParaRPr/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  Cliquer sur l’étape 1 pour mettre à jour les informations sur</a:t>
            </a:r>
            <a:b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</a:b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   l’association </a:t>
            </a:r>
            <a:endParaRPr/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Ensuite, cliquer sur l’étape 2 pour signer votre document en choisissant « Par signature électronique »</a:t>
            </a:r>
            <a:endParaRPr lang="fr-FR" sz="1000">
              <a:latin typeface="Roboto"/>
              <a:ea typeface="Roboto"/>
              <a:cs typeface="Roboto"/>
            </a:endParaRPr>
          </a:p>
        </p:txBody>
      </p:sp>
      <p:sp>
        <p:nvSpPr>
          <p:cNvPr id="70" name="ZoneTexte 69"/>
          <p:cNvSpPr txBox="1"/>
          <p:nvPr/>
        </p:nvSpPr>
        <p:spPr bwMode="auto">
          <a:xfrm>
            <a:off x="5170769" y="500536"/>
            <a:ext cx="3782422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Notre partenaire UNIVERSIGN se charge 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de la signature électronique</a:t>
            </a:r>
            <a:endParaRPr/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Renseigner votre numéro de portable pour authentifier recevoir votre code SMS de signature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Saisissez votre code SMS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Votre demande de réaffiliation est signée. 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Vous devez attendre que votre comité Ufolep valide votre demande pour commencer à gérer vos licenciés.</a:t>
            </a:r>
            <a:endParaRPr lang="fr-FR" sz="110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82550" algn="just">
              <a:lnSpc>
                <a:spcPts val="1700"/>
              </a:lnSpc>
              <a:buFont typeface="Wingdings"/>
              <a:buChar char="v"/>
              <a:defRPr/>
            </a:pPr>
            <a:endParaRPr lang="fr-FR" sz="1000">
              <a:latin typeface="Roboto"/>
              <a:ea typeface="Roboto"/>
              <a:cs typeface="Roboto"/>
            </a:endParaRPr>
          </a:p>
          <a:p>
            <a:pPr>
              <a:buFontTx/>
              <a:buChar char="-"/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</p:txBody>
      </p:sp>
      <p:pic>
        <p:nvPicPr>
          <p:cNvPr id="79" name="Image 7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48334" y="3326651"/>
            <a:ext cx="2476057" cy="370863"/>
          </a:xfrm>
          <a:prstGeom prst="rect">
            <a:avLst/>
          </a:prstGeom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130152" y="3997992"/>
            <a:ext cx="1766689" cy="39573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598496" y="2188314"/>
            <a:ext cx="2692451" cy="16720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173244" y="5460607"/>
            <a:ext cx="3770878" cy="70830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5218499" y="5152655"/>
            <a:ext cx="3717131" cy="67405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5600679" y="1008347"/>
            <a:ext cx="2952769" cy="18621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161545" y="4359589"/>
            <a:ext cx="3763809" cy="654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313</Words>
  <Application>Microsoft Office PowerPoint</Application>
  <DocSecurity>0</DocSecurity>
  <PresentationFormat>Format A4 (210 x 297 mm)</PresentationFormat>
  <Paragraphs>59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Rimbo</vt:lpstr>
      <vt:lpstr>Roboto</vt:lpstr>
      <vt:lpstr>Wingdings</vt:lpstr>
      <vt:lpstr>Default Theme</vt:lpstr>
      <vt:lpstr>Présentation PowerPoint</vt:lpstr>
      <vt:lpstr>Présentation PowerPoint</vt:lpstr>
    </vt:vector>
  </TitlesOfParts>
  <Manager/>
  <Company>LIGUE DE L'ENSEIGNEMENT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Pascal</dc:creator>
  <cp:keywords/>
  <dc:description/>
  <cp:lastModifiedBy>Ufolep</cp:lastModifiedBy>
  <cp:revision>160</cp:revision>
  <dcterms:created xsi:type="dcterms:W3CDTF">2019-04-30T06:55:08Z</dcterms:created>
  <dcterms:modified xsi:type="dcterms:W3CDTF">2022-07-20T15:25:17Z</dcterms:modified>
  <cp:category/>
  <dc:identifier/>
  <cp:contentStatus/>
  <dc:language/>
  <cp:version/>
</cp:coreProperties>
</file>